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notesMasterIdLst>
    <p:notesMasterId r:id="rId115"/>
  </p:notesMasterIdLst>
  <p:sldIdLst>
    <p:sldId id="256" r:id="rId2"/>
    <p:sldId id="297" r:id="rId3"/>
    <p:sldId id="257" r:id="rId4"/>
    <p:sldId id="325" r:id="rId5"/>
    <p:sldId id="269" r:id="rId6"/>
    <p:sldId id="270" r:id="rId7"/>
    <p:sldId id="326" r:id="rId8"/>
    <p:sldId id="327" r:id="rId9"/>
    <p:sldId id="379" r:id="rId10"/>
    <p:sldId id="258" r:id="rId11"/>
    <p:sldId id="302" r:id="rId12"/>
    <p:sldId id="328" r:id="rId13"/>
    <p:sldId id="329" r:id="rId14"/>
    <p:sldId id="259" r:id="rId15"/>
    <p:sldId id="405" r:id="rId16"/>
    <p:sldId id="330" r:id="rId17"/>
    <p:sldId id="331" r:id="rId18"/>
    <p:sldId id="380" r:id="rId19"/>
    <p:sldId id="260" r:id="rId20"/>
    <p:sldId id="304" r:id="rId21"/>
    <p:sldId id="332" r:id="rId22"/>
    <p:sldId id="333" r:id="rId23"/>
    <p:sldId id="262" r:id="rId24"/>
    <p:sldId id="305" r:id="rId25"/>
    <p:sldId id="334" r:id="rId26"/>
    <p:sldId id="335" r:id="rId27"/>
    <p:sldId id="381" r:id="rId28"/>
    <p:sldId id="263" r:id="rId29"/>
    <p:sldId id="395" r:id="rId30"/>
    <p:sldId id="336" r:id="rId31"/>
    <p:sldId id="337" r:id="rId32"/>
    <p:sldId id="264" r:id="rId33"/>
    <p:sldId id="315" r:id="rId34"/>
    <p:sldId id="338" r:id="rId35"/>
    <p:sldId id="339" r:id="rId36"/>
    <p:sldId id="265" r:id="rId37"/>
    <p:sldId id="316" r:id="rId38"/>
    <p:sldId id="397" r:id="rId39"/>
    <p:sldId id="401" r:id="rId40"/>
    <p:sldId id="398" r:id="rId41"/>
    <p:sldId id="340" r:id="rId42"/>
    <p:sldId id="341" r:id="rId43"/>
    <p:sldId id="309" r:id="rId44"/>
    <p:sldId id="308" r:id="rId45"/>
    <p:sldId id="342" r:id="rId46"/>
    <p:sldId id="343" r:id="rId47"/>
    <p:sldId id="267" r:id="rId48"/>
    <p:sldId id="344" r:id="rId49"/>
    <p:sldId id="345" r:id="rId50"/>
    <p:sldId id="301" r:id="rId51"/>
    <p:sldId id="382" r:id="rId52"/>
    <p:sldId id="373" r:id="rId53"/>
    <p:sldId id="399" r:id="rId54"/>
    <p:sldId id="283" r:id="rId55"/>
    <p:sldId id="383" r:id="rId56"/>
    <p:sldId id="271" r:id="rId57"/>
    <p:sldId id="371" r:id="rId58"/>
    <p:sldId id="272" r:id="rId59"/>
    <p:sldId id="384" r:id="rId60"/>
    <p:sldId id="396" r:id="rId61"/>
    <p:sldId id="346" r:id="rId62"/>
    <p:sldId id="347" r:id="rId63"/>
    <p:sldId id="274" r:id="rId64"/>
    <p:sldId id="313" r:id="rId65"/>
    <p:sldId id="385" r:id="rId66"/>
    <p:sldId id="275" r:id="rId67"/>
    <p:sldId id="323" r:id="rId68"/>
    <p:sldId id="374" r:id="rId69"/>
    <p:sldId id="276" r:id="rId70"/>
    <p:sldId id="387" r:id="rId71"/>
    <p:sldId id="375" r:id="rId72"/>
    <p:sldId id="324" r:id="rId73"/>
    <p:sldId id="277" r:id="rId74"/>
    <p:sldId id="388" r:id="rId75"/>
    <p:sldId id="376" r:id="rId76"/>
    <p:sldId id="389" r:id="rId77"/>
    <p:sldId id="348" r:id="rId78"/>
    <p:sldId id="349" r:id="rId79"/>
    <p:sldId id="278" r:id="rId80"/>
    <p:sldId id="403" r:id="rId81"/>
    <p:sldId id="402" r:id="rId82"/>
    <p:sldId id="306" r:id="rId83"/>
    <p:sldId id="390" r:id="rId84"/>
    <p:sldId id="307" r:id="rId85"/>
    <p:sldId id="350" r:id="rId86"/>
    <p:sldId id="351" r:id="rId87"/>
    <p:sldId id="279" r:id="rId88"/>
    <p:sldId id="318" r:id="rId89"/>
    <p:sldId id="352" r:id="rId90"/>
    <p:sldId id="353" r:id="rId91"/>
    <p:sldId id="404" r:id="rId92"/>
    <p:sldId id="280" r:id="rId93"/>
    <p:sldId id="354" r:id="rId94"/>
    <p:sldId id="355" r:id="rId95"/>
    <p:sldId id="281" r:id="rId96"/>
    <p:sldId id="321" r:id="rId97"/>
    <p:sldId id="356" r:id="rId98"/>
    <p:sldId id="357" r:id="rId99"/>
    <p:sldId id="317" r:id="rId100"/>
    <p:sldId id="319" r:id="rId101"/>
    <p:sldId id="358" r:id="rId102"/>
    <p:sldId id="359" r:id="rId103"/>
    <p:sldId id="310" r:id="rId104"/>
    <p:sldId id="391" r:id="rId105"/>
    <p:sldId id="392" r:id="rId106"/>
    <p:sldId id="311" r:id="rId107"/>
    <p:sldId id="360" r:id="rId108"/>
    <p:sldId id="361" r:id="rId109"/>
    <p:sldId id="282" r:id="rId110"/>
    <p:sldId id="312" r:id="rId111"/>
    <p:sldId id="284" r:id="rId112"/>
    <p:sldId id="393" r:id="rId113"/>
    <p:sldId id="296" r:id="rId1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20"/>
    <p:restoredTop sz="91176"/>
  </p:normalViewPr>
  <p:slideViewPr>
    <p:cSldViewPr snapToGrid="0" snapToObjects="1">
      <p:cViewPr varScale="1">
        <p:scale>
          <a:sx n="97" d="100"/>
          <a:sy n="97" d="100"/>
        </p:scale>
        <p:origin x="1864"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2B70BC-03A5-A343-BBBD-2C5F8F94DEA8}" type="datetimeFigureOut">
              <a:rPr lang="en-US" smtClean="0"/>
              <a:pPr/>
              <a:t>6/11/18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67C4F6-593D-CB4F-A094-17B8DBFC6760}" type="slidenum">
              <a:rPr lang="en-US" smtClean="0"/>
              <a:pPr/>
              <a:t>‹#›</a:t>
            </a:fld>
            <a:endParaRPr lang="en-US"/>
          </a:p>
        </p:txBody>
      </p:sp>
    </p:spTree>
    <p:extLst>
      <p:ext uri="{BB962C8B-B14F-4D97-AF65-F5344CB8AC3E}">
        <p14:creationId xmlns:p14="http://schemas.microsoft.com/office/powerpoint/2010/main" val="2143507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en.wikipedia.org/wiki/Presidency_of_Nelson_Mandela" TargetMode="External"/><Relationship Id="rId13" Type="http://schemas.openxmlformats.org/officeDocument/2006/relationships/hyperlink" Target="https://en.wikipedia.org/wiki/Socialism" TargetMode="External"/><Relationship Id="rId3" Type="http://schemas.openxmlformats.org/officeDocument/2006/relationships/hyperlink" Target="https://en.wikipedia.org/wiki/Internal_resistance_to_South_African_apartheid" TargetMode="External"/><Relationship Id="rId7" Type="http://schemas.openxmlformats.org/officeDocument/2006/relationships/hyperlink" Target="https://en.wikipedia.org/wiki/Universal_suffrage" TargetMode="External"/><Relationship Id="rId12" Type="http://schemas.openxmlformats.org/officeDocument/2006/relationships/hyperlink" Target="https://en.wikipedia.org/wiki/African_nationalism"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en.wikipedia.org/wiki/President_of_South_Africa" TargetMode="External"/><Relationship Id="rId11" Type="http://schemas.openxmlformats.org/officeDocument/2006/relationships/hyperlink" Target="https://en.wikipedia.org/wiki/Conflict_resolution" TargetMode="External"/><Relationship Id="rId5" Type="http://schemas.openxmlformats.org/officeDocument/2006/relationships/hyperlink" Target="https://en.wikipedia.org/wiki/Philanthropy" TargetMode="External"/><Relationship Id="rId15" Type="http://schemas.openxmlformats.org/officeDocument/2006/relationships/hyperlink" Target="https://en.wikipedia.org/wiki/African_National_Congress" TargetMode="External"/><Relationship Id="rId10" Type="http://schemas.openxmlformats.org/officeDocument/2006/relationships/hyperlink" Target="https://en.wikipedia.org/wiki/Racism" TargetMode="External"/><Relationship Id="rId4" Type="http://schemas.openxmlformats.org/officeDocument/2006/relationships/hyperlink" Target="https://en.wikipedia.org/wiki/Politics_of_South_Africa" TargetMode="External"/><Relationship Id="rId9" Type="http://schemas.openxmlformats.org/officeDocument/2006/relationships/hyperlink" Target="https://en.wikipedia.org/wiki/Apartheid_in_South_Africa" TargetMode="External"/><Relationship Id="rId14" Type="http://schemas.openxmlformats.org/officeDocument/2006/relationships/hyperlink" Target="https://en.wikipedia.org/wiki/History_of_the_African_National_Congress"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Unrecognised_state"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en.wikipedia.org/wiki/South_Africa"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Amyotrophic_lateral_sclerosis" TargetMode="External"/><Relationship Id="rId2" Type="http://schemas.openxmlformats.org/officeDocument/2006/relationships/slide" Target="../slides/slide79.xml"/><Relationship Id="rId1" Type="http://schemas.openxmlformats.org/officeDocument/2006/relationships/notesMaster" Target="../notesMasters/notesMaster1.xml"/><Relationship Id="rId4" Type="http://schemas.openxmlformats.org/officeDocument/2006/relationships/hyperlink" Target="https://en.wikipedia.org/wiki/Lou_Gehrig#cite_note-autogenerated2-56"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en.wikipedia.org/wiki/Amyotrophic_lateral_sclerosis" TargetMode="External"/><Relationship Id="rId2" Type="http://schemas.openxmlformats.org/officeDocument/2006/relationships/slide" Target="../slides/slide80.xml"/><Relationship Id="rId1" Type="http://schemas.openxmlformats.org/officeDocument/2006/relationships/notesMaster" Target="../notesMasters/notesMaster1.xml"/><Relationship Id="rId4" Type="http://schemas.openxmlformats.org/officeDocument/2006/relationships/hyperlink" Target="https://en.wikipedia.org/wiki/Lou_Gehrig#cite_note-autogenerated2-56"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5</a:t>
            </a:fld>
            <a:endParaRPr lang="en-US"/>
          </a:p>
        </p:txBody>
      </p:sp>
    </p:spTree>
    <p:extLst>
      <p:ext uri="{BB962C8B-B14F-4D97-AF65-F5344CB8AC3E}">
        <p14:creationId xmlns:p14="http://schemas.microsoft.com/office/powerpoint/2010/main" val="1851228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7</a:t>
            </a:fld>
            <a:endParaRPr lang="en-US"/>
          </a:p>
        </p:txBody>
      </p:sp>
    </p:spTree>
    <p:extLst>
      <p:ext uri="{BB962C8B-B14F-4D97-AF65-F5344CB8AC3E}">
        <p14:creationId xmlns:p14="http://schemas.microsoft.com/office/powerpoint/2010/main" val="1911487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6-8-07</a:t>
            </a:r>
          </a:p>
        </p:txBody>
      </p:sp>
      <p:sp>
        <p:nvSpPr>
          <p:cNvPr id="4" name="Slide Number Placeholder 3"/>
          <p:cNvSpPr>
            <a:spLocks noGrp="1"/>
          </p:cNvSpPr>
          <p:nvPr>
            <p:ph type="sldNum" sz="quarter" idx="10"/>
          </p:nvPr>
        </p:nvSpPr>
        <p:spPr/>
        <p:txBody>
          <a:bodyPr/>
          <a:lstStyle/>
          <a:p>
            <a:fld id="{3467C4F6-593D-CB4F-A094-17B8DBFC6760}" type="slidenum">
              <a:rPr lang="en-US" smtClean="0"/>
              <a:pPr/>
              <a:t>10</a:t>
            </a:fld>
            <a:endParaRPr lang="en-US"/>
          </a:p>
        </p:txBody>
      </p:sp>
    </p:spTree>
    <p:extLst>
      <p:ext uri="{BB962C8B-B14F-4D97-AF65-F5344CB8AC3E}">
        <p14:creationId xmlns:p14="http://schemas.microsoft.com/office/powerpoint/2010/main" val="122765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11</a:t>
            </a:fld>
            <a:endParaRPr lang="en-US"/>
          </a:p>
        </p:txBody>
      </p:sp>
    </p:spTree>
    <p:extLst>
      <p:ext uri="{BB962C8B-B14F-4D97-AF65-F5344CB8AC3E}">
        <p14:creationId xmlns:p14="http://schemas.microsoft.com/office/powerpoint/2010/main" val="631431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12</a:t>
            </a:fld>
            <a:endParaRPr lang="en-US"/>
          </a:p>
        </p:txBody>
      </p:sp>
    </p:spTree>
    <p:extLst>
      <p:ext uri="{BB962C8B-B14F-4D97-AF65-F5344CB8AC3E}">
        <p14:creationId xmlns:p14="http://schemas.microsoft.com/office/powerpoint/2010/main" val="1297053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5-23-11</a:t>
            </a:r>
          </a:p>
        </p:txBody>
      </p:sp>
      <p:sp>
        <p:nvSpPr>
          <p:cNvPr id="4" name="Slide Number Placeholder 3"/>
          <p:cNvSpPr>
            <a:spLocks noGrp="1"/>
          </p:cNvSpPr>
          <p:nvPr>
            <p:ph type="sldNum" sz="quarter" idx="10"/>
          </p:nvPr>
        </p:nvSpPr>
        <p:spPr/>
        <p:txBody>
          <a:bodyPr/>
          <a:lstStyle/>
          <a:p>
            <a:fld id="{3467C4F6-593D-CB4F-A094-17B8DBFC6760}" type="slidenum">
              <a:rPr lang="en-US" smtClean="0"/>
              <a:pPr/>
              <a:t>14</a:t>
            </a:fld>
            <a:endParaRPr lang="en-US"/>
          </a:p>
        </p:txBody>
      </p:sp>
    </p:spTree>
    <p:extLst>
      <p:ext uri="{BB962C8B-B14F-4D97-AF65-F5344CB8AC3E}">
        <p14:creationId xmlns:p14="http://schemas.microsoft.com/office/powerpoint/2010/main" val="1395289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 </a:t>
            </a:r>
            <a:r>
              <a:rPr lang="en-US" dirty="0" err="1"/>
              <a:t>athas</a:t>
            </a:r>
            <a:r>
              <a:rPr lang="en-US" dirty="0"/>
              <a:t> </a:t>
            </a:r>
            <a:r>
              <a:rPr lang="en-US" dirty="0" err="1"/>
              <a:t>orm</a:t>
            </a:r>
            <a:r>
              <a:rPr lang="en-US" dirty="0"/>
              <a:t> </a:t>
            </a:r>
            <a:r>
              <a:rPr lang="en-US" dirty="0" err="1"/>
              <a:t>bheith</a:t>
            </a:r>
            <a:r>
              <a:rPr lang="en-US" dirty="0"/>
              <a:t> in</a:t>
            </a:r>
            <a:r>
              <a:rPr lang="en-US" baseline="0" dirty="0"/>
              <a:t> </a:t>
            </a:r>
            <a:r>
              <a:rPr lang="en-US" baseline="0" dirty="0" err="1"/>
              <a:t>Eirinn</a:t>
            </a:r>
            <a:r>
              <a:rPr lang="en-US" baseline="0" dirty="0"/>
              <a:t>—Toll  ‘Aw-</a:t>
            </a:r>
            <a:r>
              <a:rPr lang="en-US" baseline="0" dirty="0" err="1"/>
              <a:t>hoos</a:t>
            </a:r>
            <a:r>
              <a:rPr lang="en-US" baseline="0" dirty="0"/>
              <a:t> ‘OR-M </a:t>
            </a:r>
            <a:r>
              <a:rPr lang="en-US" baseline="0" dirty="0" err="1"/>
              <a:t>Veh</a:t>
            </a:r>
            <a:r>
              <a:rPr lang="en-US" baseline="0" dirty="0"/>
              <a:t> in I’RON</a:t>
            </a:r>
            <a:endParaRPr lang="en-US" dirty="0"/>
          </a:p>
          <a:p>
            <a:endParaRPr lang="en-US" dirty="0"/>
          </a:p>
          <a:p>
            <a:r>
              <a:rPr lang="en-US" dirty="0"/>
              <a:t>A </a:t>
            </a:r>
            <a:r>
              <a:rPr lang="en-US" dirty="0" err="1"/>
              <a:t>cairde</a:t>
            </a:r>
            <a:r>
              <a:rPr lang="en-US" dirty="0"/>
              <a:t>: a cared</a:t>
            </a:r>
          </a:p>
          <a:p>
            <a:endParaRPr lang="en-US" dirty="0"/>
          </a:p>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15</a:t>
            </a:fld>
            <a:endParaRPr lang="en-US"/>
          </a:p>
        </p:txBody>
      </p:sp>
    </p:spTree>
    <p:extLst>
      <p:ext uri="{BB962C8B-B14F-4D97-AF65-F5344CB8AC3E}">
        <p14:creationId xmlns:p14="http://schemas.microsoft.com/office/powerpoint/2010/main" val="3730302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16</a:t>
            </a:fld>
            <a:endParaRPr lang="en-US"/>
          </a:p>
        </p:txBody>
      </p:sp>
    </p:spTree>
    <p:extLst>
      <p:ext uri="{BB962C8B-B14F-4D97-AF65-F5344CB8AC3E}">
        <p14:creationId xmlns:p14="http://schemas.microsoft.com/office/powerpoint/2010/main" val="76807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4-4-68</a:t>
            </a:r>
          </a:p>
        </p:txBody>
      </p:sp>
      <p:sp>
        <p:nvSpPr>
          <p:cNvPr id="4" name="Slide Number Placeholder 3"/>
          <p:cNvSpPr>
            <a:spLocks noGrp="1"/>
          </p:cNvSpPr>
          <p:nvPr>
            <p:ph type="sldNum" sz="quarter" idx="10"/>
          </p:nvPr>
        </p:nvSpPr>
        <p:spPr/>
        <p:txBody>
          <a:bodyPr/>
          <a:lstStyle/>
          <a:p>
            <a:fld id="{3467C4F6-593D-CB4F-A094-17B8DBFC6760}" type="slidenum">
              <a:rPr lang="en-US" smtClean="0"/>
              <a:pPr/>
              <a:t>19</a:t>
            </a:fld>
            <a:endParaRPr lang="en-US"/>
          </a:p>
        </p:txBody>
      </p:sp>
    </p:spTree>
    <p:extLst>
      <p:ext uri="{BB962C8B-B14F-4D97-AF65-F5344CB8AC3E}">
        <p14:creationId xmlns:p14="http://schemas.microsoft.com/office/powerpoint/2010/main" val="1738918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27</a:t>
            </a:fld>
            <a:endParaRPr lang="en-US"/>
          </a:p>
        </p:txBody>
      </p:sp>
    </p:spTree>
    <p:extLst>
      <p:ext uri="{BB962C8B-B14F-4D97-AF65-F5344CB8AC3E}">
        <p14:creationId xmlns:p14="http://schemas.microsoft.com/office/powerpoint/2010/main" val="1002366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solidFill>
                  <a:schemeClr val="accent1"/>
                </a:solidFill>
              </a:rPr>
              <a:t>Personable</a:t>
            </a:r>
          </a:p>
          <a:p>
            <a:pPr marL="0" indent="0">
              <a:buNone/>
            </a:pPr>
            <a:r>
              <a:rPr lang="en-US" dirty="0">
                <a:solidFill>
                  <a:schemeClr val="tx1"/>
                </a:solidFill>
              </a:rPr>
              <a:t>Memorable</a:t>
            </a:r>
          </a:p>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31</a:t>
            </a:fld>
            <a:endParaRPr lang="en-US"/>
          </a:p>
        </p:txBody>
      </p:sp>
    </p:spTree>
    <p:extLst>
      <p:ext uri="{BB962C8B-B14F-4D97-AF65-F5344CB8AC3E}">
        <p14:creationId xmlns:p14="http://schemas.microsoft.com/office/powerpoint/2010/main" val="1618728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was a South African </a:t>
            </a:r>
            <a:r>
              <a:rPr lang="en-US" sz="1200" b="0" i="0" u="none" strike="noStrike" kern="1200" dirty="0">
                <a:solidFill>
                  <a:schemeClr val="tx1"/>
                </a:solidFill>
                <a:effectLst/>
                <a:latin typeface="+mn-lt"/>
                <a:ea typeface="+mn-ea"/>
                <a:cs typeface="+mn-cs"/>
                <a:hlinkClick r:id="rId3" tooltip="Internal resistance to South African apartheid"/>
              </a:rPr>
              <a:t>anti-apartheid revolutionary</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tooltip="Politics of South Africa"/>
              </a:rPr>
              <a:t>politician</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5" tooltip="Philanthropy"/>
              </a:rPr>
              <a:t>philanthropist</a:t>
            </a:r>
            <a:r>
              <a:rPr lang="en-US" sz="1200" b="0" i="0" kern="1200" dirty="0">
                <a:solidFill>
                  <a:schemeClr val="tx1"/>
                </a:solidFill>
                <a:effectLst/>
                <a:latin typeface="+mn-lt"/>
                <a:ea typeface="+mn-ea"/>
                <a:cs typeface="+mn-cs"/>
              </a:rPr>
              <a:t>, who served as </a:t>
            </a:r>
            <a:r>
              <a:rPr lang="en-US" sz="1200" b="0" i="0" u="none" strike="noStrike" kern="1200" dirty="0">
                <a:solidFill>
                  <a:schemeClr val="tx1"/>
                </a:solidFill>
                <a:effectLst/>
                <a:latin typeface="+mn-lt"/>
                <a:ea typeface="+mn-ea"/>
                <a:cs typeface="+mn-cs"/>
                <a:hlinkClick r:id="rId6" tooltip="President of South Africa"/>
              </a:rPr>
              <a:t>President of South Africa</a:t>
            </a:r>
            <a:r>
              <a:rPr lang="en-US" sz="1200" b="0" i="0" kern="1200" dirty="0">
                <a:solidFill>
                  <a:schemeClr val="tx1"/>
                </a:solidFill>
                <a:effectLst/>
                <a:latin typeface="+mn-lt"/>
                <a:ea typeface="+mn-ea"/>
                <a:cs typeface="+mn-cs"/>
              </a:rPr>
              <a:t> from 1994 to 1999. He was the country's first black head of state and the first elected in a </a:t>
            </a:r>
            <a:r>
              <a:rPr lang="en-US" sz="1200" b="0" i="0" u="none" strike="noStrike" kern="1200" dirty="0">
                <a:solidFill>
                  <a:schemeClr val="tx1"/>
                </a:solidFill>
                <a:effectLst/>
                <a:latin typeface="+mn-lt"/>
                <a:ea typeface="+mn-ea"/>
                <a:cs typeface="+mn-cs"/>
                <a:hlinkClick r:id="rId7" tooltip="Universal suffrage"/>
              </a:rPr>
              <a:t>fully representative</a:t>
            </a:r>
            <a:r>
              <a:rPr lang="en-US" sz="1200" b="0" i="0" kern="1200" dirty="0">
                <a:solidFill>
                  <a:schemeClr val="tx1"/>
                </a:solidFill>
                <a:effectLst/>
                <a:latin typeface="+mn-lt"/>
                <a:ea typeface="+mn-ea"/>
                <a:cs typeface="+mn-cs"/>
              </a:rPr>
              <a:t> democratic election. </a:t>
            </a:r>
            <a:r>
              <a:rPr lang="en-US" sz="1200" b="0" i="0" u="none" strike="noStrike" kern="1200" dirty="0">
                <a:solidFill>
                  <a:schemeClr val="tx1"/>
                </a:solidFill>
                <a:effectLst/>
                <a:latin typeface="+mn-lt"/>
                <a:ea typeface="+mn-ea"/>
                <a:cs typeface="+mn-cs"/>
                <a:hlinkClick r:id="rId8" tooltip="Presidency of Nelson Mandela"/>
              </a:rPr>
              <a:t>His government</a:t>
            </a:r>
            <a:r>
              <a:rPr lang="en-US" sz="1200" b="0" i="0" u="none" strike="noStrike"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focused on dismantling the legacy of </a:t>
            </a:r>
            <a:r>
              <a:rPr lang="en-US" sz="1200" b="0" i="0" u="none" strike="noStrike" kern="1200" dirty="0">
                <a:solidFill>
                  <a:schemeClr val="tx1"/>
                </a:solidFill>
                <a:effectLst/>
                <a:latin typeface="+mn-lt"/>
                <a:ea typeface="+mn-ea"/>
                <a:cs typeface="+mn-cs"/>
                <a:hlinkClick r:id="rId9" tooltip="Apartheid in South Africa"/>
              </a:rPr>
              <a:t>apartheid</a:t>
            </a:r>
            <a:r>
              <a:rPr lang="en-US" sz="1200" b="0" i="0" kern="1200" dirty="0">
                <a:solidFill>
                  <a:schemeClr val="tx1"/>
                </a:solidFill>
                <a:effectLst/>
                <a:latin typeface="+mn-lt"/>
                <a:ea typeface="+mn-ea"/>
                <a:cs typeface="+mn-cs"/>
              </a:rPr>
              <a:t> by tackling </a:t>
            </a:r>
            <a:r>
              <a:rPr lang="en-US" sz="1200" b="0" i="0" kern="1200" dirty="0" err="1">
                <a:solidFill>
                  <a:schemeClr val="tx1"/>
                </a:solidFill>
                <a:effectLst/>
                <a:latin typeface="+mn-lt"/>
                <a:ea typeface="+mn-ea"/>
                <a:cs typeface="+mn-cs"/>
              </a:rPr>
              <a:t>institutionalised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10" tooltip="Racism"/>
              </a:rPr>
              <a:t>racism</a:t>
            </a:r>
            <a:r>
              <a:rPr lang="en-US" sz="1200" b="0" i="0" kern="1200" dirty="0">
                <a:solidFill>
                  <a:schemeClr val="tx1"/>
                </a:solidFill>
                <a:effectLst/>
                <a:latin typeface="+mn-lt"/>
                <a:ea typeface="+mn-ea"/>
                <a:cs typeface="+mn-cs"/>
              </a:rPr>
              <a:t> and fostering racial </a:t>
            </a:r>
            <a:r>
              <a:rPr lang="en-US" sz="1200" b="0" i="0" u="none" strike="noStrike" kern="1200" dirty="0">
                <a:solidFill>
                  <a:schemeClr val="tx1"/>
                </a:solidFill>
                <a:effectLst/>
                <a:latin typeface="+mn-lt"/>
                <a:ea typeface="+mn-ea"/>
                <a:cs typeface="+mn-cs"/>
                <a:hlinkClick r:id="rId11" tooltip="Conflict resolution"/>
              </a:rPr>
              <a:t>reconciliation</a:t>
            </a:r>
            <a:r>
              <a:rPr lang="en-US" sz="1200" b="0" i="0" kern="1200" dirty="0">
                <a:solidFill>
                  <a:schemeClr val="tx1"/>
                </a:solidFill>
                <a:effectLst/>
                <a:latin typeface="+mn-lt"/>
                <a:ea typeface="+mn-ea"/>
                <a:cs typeface="+mn-cs"/>
              </a:rPr>
              <a:t>. Ideologically an </a:t>
            </a:r>
            <a:r>
              <a:rPr lang="en-US" sz="1200" b="0" i="0" u="none" strike="noStrike" kern="1200" dirty="0">
                <a:solidFill>
                  <a:schemeClr val="tx1"/>
                </a:solidFill>
                <a:effectLst/>
                <a:latin typeface="+mn-lt"/>
                <a:ea typeface="+mn-ea"/>
                <a:cs typeface="+mn-cs"/>
                <a:hlinkClick r:id="rId12" tooltip="African nationalism"/>
              </a:rPr>
              <a:t>African nationalist</a:t>
            </a:r>
            <a:r>
              <a:rPr lang="en-US" sz="1200" b="0" i="0" kern="1200" dirty="0">
                <a:solidFill>
                  <a:schemeClr val="tx1"/>
                </a:solidFill>
                <a:effectLst/>
                <a:latin typeface="+mn-lt"/>
                <a:ea typeface="+mn-ea"/>
                <a:cs typeface="+mn-cs"/>
              </a:rPr>
              <a:t> and </a:t>
            </a:r>
            <a:r>
              <a:rPr lang="en-US" sz="1200" b="0" i="0" u="none" strike="noStrike" kern="1200" dirty="0">
                <a:solidFill>
                  <a:schemeClr val="tx1"/>
                </a:solidFill>
                <a:effectLst/>
                <a:latin typeface="+mn-lt"/>
                <a:ea typeface="+mn-ea"/>
                <a:cs typeface="+mn-cs"/>
                <a:hlinkClick r:id="rId13" tooltip="Socialism"/>
              </a:rPr>
              <a:t>socialist</a:t>
            </a:r>
            <a:r>
              <a:rPr lang="en-US" sz="1200" b="0" i="0" kern="1200" dirty="0">
                <a:solidFill>
                  <a:schemeClr val="tx1"/>
                </a:solidFill>
                <a:effectLst/>
                <a:latin typeface="+mn-lt"/>
                <a:ea typeface="+mn-ea"/>
                <a:cs typeface="+mn-cs"/>
              </a:rPr>
              <a:t>, he served as </a:t>
            </a:r>
            <a:r>
              <a:rPr lang="en-US" sz="1200" b="0" i="0" u="none" strike="noStrike" kern="1200" dirty="0">
                <a:solidFill>
                  <a:schemeClr val="tx1"/>
                </a:solidFill>
                <a:effectLst/>
                <a:latin typeface="+mn-lt"/>
                <a:ea typeface="+mn-ea"/>
                <a:cs typeface="+mn-cs"/>
                <a:hlinkClick r:id="rId14" tooltip="History of the African National Congress"/>
              </a:rPr>
              <a:t>President</a:t>
            </a:r>
            <a:r>
              <a:rPr lang="en-US" sz="1200" b="0" i="0" kern="1200" dirty="0">
                <a:solidFill>
                  <a:schemeClr val="tx1"/>
                </a:solidFill>
                <a:effectLst/>
                <a:latin typeface="+mn-lt"/>
                <a:ea typeface="+mn-ea"/>
                <a:cs typeface="+mn-cs"/>
              </a:rPr>
              <a:t> of the </a:t>
            </a:r>
            <a:r>
              <a:rPr lang="en-US" sz="1200" b="0" i="0" u="none" strike="noStrike" kern="1200" dirty="0">
                <a:solidFill>
                  <a:schemeClr val="tx1"/>
                </a:solidFill>
                <a:effectLst/>
                <a:latin typeface="+mn-lt"/>
                <a:ea typeface="+mn-ea"/>
                <a:cs typeface="+mn-cs"/>
                <a:hlinkClick r:id="rId15" tooltip="African National Congress"/>
              </a:rPr>
              <a:t>African National Congress</a:t>
            </a:r>
            <a:r>
              <a:rPr lang="en-US" sz="1200" b="0" i="0" kern="1200" dirty="0">
                <a:solidFill>
                  <a:schemeClr val="tx1"/>
                </a:solidFill>
                <a:effectLst/>
                <a:latin typeface="+mn-lt"/>
                <a:ea typeface="+mn-ea"/>
                <a:cs typeface="+mn-cs"/>
              </a:rPr>
              <a:t> (ANC) party from 1991 to 1997.</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32</a:t>
            </a:fld>
            <a:endParaRPr lang="en-US"/>
          </a:p>
        </p:txBody>
      </p:sp>
    </p:spTree>
    <p:extLst>
      <p:ext uri="{BB962C8B-B14F-4D97-AF65-F5344CB8AC3E}">
        <p14:creationId xmlns:p14="http://schemas.microsoft.com/office/powerpoint/2010/main" val="1307540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Transkei—</a:t>
            </a:r>
            <a:r>
              <a:rPr lang="en-US" sz="1200" b="0" i="0" u="none" strike="noStrike" kern="1200" dirty="0">
                <a:solidFill>
                  <a:schemeClr val="tx1"/>
                </a:solidFill>
                <a:effectLst/>
                <a:latin typeface="+mn-lt"/>
                <a:ea typeface="+mn-ea"/>
                <a:cs typeface="+mn-cs"/>
              </a:rPr>
              <a:t>was an </a:t>
            </a:r>
            <a:r>
              <a:rPr lang="en-US" sz="1200" b="0" i="0" u="none" strike="noStrike" kern="1200" dirty="0">
                <a:solidFill>
                  <a:schemeClr val="tx1"/>
                </a:solidFill>
                <a:effectLst/>
                <a:latin typeface="+mn-lt"/>
                <a:ea typeface="+mn-ea"/>
                <a:cs typeface="+mn-cs"/>
                <a:hlinkClick r:id="rId3" tooltip="Unrecognised state"/>
              </a:rPr>
              <a:t>unrecognised state</a:t>
            </a:r>
            <a:r>
              <a:rPr lang="en-US" sz="1200" b="0" i="0" u="none" strike="noStrike" kern="1200" dirty="0">
                <a:solidFill>
                  <a:schemeClr val="tx1"/>
                </a:solidFill>
                <a:effectLst/>
                <a:latin typeface="+mn-lt"/>
                <a:ea typeface="+mn-ea"/>
                <a:cs typeface="+mn-cs"/>
              </a:rPr>
              <a:t> in the southeastern region of </a:t>
            </a:r>
            <a:r>
              <a:rPr lang="en-US" sz="1200" b="0" i="0" u="none" strike="noStrike" kern="1200" dirty="0">
                <a:solidFill>
                  <a:schemeClr val="tx1"/>
                </a:solidFill>
                <a:effectLst/>
                <a:latin typeface="+mn-lt"/>
                <a:ea typeface="+mn-ea"/>
                <a:cs typeface="+mn-cs"/>
                <a:hlinkClick r:id="rId4" tooltip="South Africa"/>
              </a:rPr>
              <a:t>South Africa</a:t>
            </a:r>
            <a:r>
              <a:rPr lang="en-US" sz="1200" b="0" i="0" u="none" strike="noStrike" kern="1200" dirty="0">
                <a:solidFill>
                  <a:schemeClr val="tx1"/>
                </a:solidFill>
                <a:effectLst/>
                <a:latin typeface="+mn-lt"/>
                <a:ea typeface="+mn-ea"/>
                <a:cs typeface="+mn-cs"/>
              </a:rPr>
              <a:t> from 1976 to 1994.</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33</a:t>
            </a:fld>
            <a:endParaRPr lang="en-US"/>
          </a:p>
        </p:txBody>
      </p:sp>
    </p:spTree>
    <p:extLst>
      <p:ext uri="{BB962C8B-B14F-4D97-AF65-F5344CB8AC3E}">
        <p14:creationId xmlns:p14="http://schemas.microsoft.com/office/powerpoint/2010/main" val="2126616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Clarify, simplify</a:t>
            </a:r>
          </a:p>
        </p:txBody>
      </p:sp>
      <p:sp>
        <p:nvSpPr>
          <p:cNvPr id="4" name="Slide Number Placeholder 3"/>
          <p:cNvSpPr>
            <a:spLocks noGrp="1"/>
          </p:cNvSpPr>
          <p:nvPr>
            <p:ph type="sldNum" sz="quarter" idx="10"/>
          </p:nvPr>
        </p:nvSpPr>
        <p:spPr/>
        <p:txBody>
          <a:bodyPr/>
          <a:lstStyle/>
          <a:p>
            <a:fld id="{3467C4F6-593D-CB4F-A094-17B8DBFC6760}" type="slidenum">
              <a:rPr lang="en-US" smtClean="0"/>
              <a:pPr/>
              <a:t>35</a:t>
            </a:fld>
            <a:endParaRPr lang="en-US"/>
          </a:p>
        </p:txBody>
      </p:sp>
    </p:spTree>
    <p:extLst>
      <p:ext uri="{BB962C8B-B14F-4D97-AF65-F5344CB8AC3E}">
        <p14:creationId xmlns:p14="http://schemas.microsoft.com/office/powerpoint/2010/main" val="23925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…It is obvious today that America has </a:t>
            </a:r>
            <a:r>
              <a:rPr lang="en-US" sz="1200" b="1" dirty="0"/>
              <a:t>defaulted on this promissory note</a:t>
            </a:r>
            <a:r>
              <a:rPr lang="en-US" sz="1200" dirty="0"/>
              <a:t> insofar as her citizens of color are concerned. </a:t>
            </a:r>
          </a:p>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37</a:t>
            </a:fld>
            <a:endParaRPr lang="en-US"/>
          </a:p>
        </p:txBody>
      </p:sp>
    </p:spTree>
    <p:extLst>
      <p:ext uri="{BB962C8B-B14F-4D97-AF65-F5344CB8AC3E}">
        <p14:creationId xmlns:p14="http://schemas.microsoft.com/office/powerpoint/2010/main" val="3781831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accent1"/>
                </a:solidFill>
              </a:rPr>
              <a:t>Short, slow, </a:t>
            </a:r>
            <a:br>
              <a:rPr lang="en-US" b="1" dirty="0">
                <a:solidFill>
                  <a:schemeClr val="accent1"/>
                </a:solidFill>
              </a:rPr>
            </a:br>
            <a:r>
              <a:rPr lang="en-US" b="1" dirty="0">
                <a:solidFill>
                  <a:schemeClr val="accent1"/>
                </a:solidFill>
              </a:rPr>
              <a:t>clear—</a:t>
            </a:r>
            <a:br>
              <a:rPr lang="en-US" b="1" dirty="0">
                <a:solidFill>
                  <a:schemeClr val="accent1"/>
                </a:solidFill>
              </a:rPr>
            </a:br>
            <a:r>
              <a:rPr lang="en-US" b="1" dirty="0"/>
              <a:t>thoughtful </a:t>
            </a:r>
          </a:p>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42</a:t>
            </a:fld>
            <a:endParaRPr lang="en-US"/>
          </a:p>
        </p:txBody>
      </p:sp>
    </p:spTree>
    <p:extLst>
      <p:ext uri="{BB962C8B-B14F-4D97-AF65-F5344CB8AC3E}">
        <p14:creationId xmlns:p14="http://schemas.microsoft.com/office/powerpoint/2010/main" val="1162345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Increases </a:t>
            </a:r>
            <a:r>
              <a:rPr lang="en-US" b="1" dirty="0">
                <a:solidFill>
                  <a:schemeClr val="accent1"/>
                </a:solidFill>
              </a:rPr>
              <a:t>goodwill</a:t>
            </a:r>
            <a:r>
              <a:rPr lang="en-US" b="0" baseline="0" dirty="0">
                <a:solidFill>
                  <a:schemeClr val="tx1"/>
                </a:solidFill>
              </a:rPr>
              <a:t> </a:t>
            </a:r>
            <a:r>
              <a:rPr lang="en-US" dirty="0"/>
              <a:t>and</a:t>
            </a:r>
            <a:r>
              <a:rPr lang="en-US" baseline="0" dirty="0"/>
              <a:t> </a:t>
            </a:r>
            <a:r>
              <a:rPr lang="en-US" b="1" dirty="0">
                <a:solidFill>
                  <a:schemeClr val="accent1"/>
                </a:solidFill>
              </a:rPr>
              <a:t>retention</a:t>
            </a:r>
          </a:p>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49</a:t>
            </a:fld>
            <a:endParaRPr lang="en-US"/>
          </a:p>
        </p:txBody>
      </p:sp>
    </p:spTree>
    <p:extLst>
      <p:ext uri="{BB962C8B-B14F-4D97-AF65-F5344CB8AC3E}">
        <p14:creationId xmlns:p14="http://schemas.microsoft.com/office/powerpoint/2010/main" val="5118140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56</a:t>
            </a:fld>
            <a:endParaRPr lang="en-US"/>
          </a:p>
        </p:txBody>
      </p:sp>
    </p:spTree>
    <p:extLst>
      <p:ext uri="{BB962C8B-B14F-4D97-AF65-F5344CB8AC3E}">
        <p14:creationId xmlns:p14="http://schemas.microsoft.com/office/powerpoint/2010/main" val="158998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Signals</a:t>
            </a:r>
            <a:r>
              <a:rPr lang="en-US" baseline="0" dirty="0"/>
              <a:t> end, summarizes nicely, not redundant</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58</a:t>
            </a:fld>
            <a:endParaRPr lang="en-US"/>
          </a:p>
        </p:txBody>
      </p:sp>
    </p:spTree>
    <p:extLst>
      <p:ext uri="{BB962C8B-B14F-4D97-AF65-F5344CB8AC3E}">
        <p14:creationId xmlns:p14="http://schemas.microsoft.com/office/powerpoint/2010/main" val="1850102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Makes</a:t>
            </a:r>
            <a:r>
              <a:rPr lang="en-US" baseline="0" dirty="0"/>
              <a:t> final appeal, emphasis</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59</a:t>
            </a:fld>
            <a:endParaRPr lang="en-US"/>
          </a:p>
        </p:txBody>
      </p:sp>
    </p:spTree>
    <p:extLst>
      <p:ext uri="{BB962C8B-B14F-4D97-AF65-F5344CB8AC3E}">
        <p14:creationId xmlns:p14="http://schemas.microsoft.com/office/powerpoint/2010/main" val="1501071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Clarifies, organizes,</a:t>
            </a:r>
            <a:r>
              <a:rPr lang="en-US" baseline="0" dirty="0"/>
              <a:t> retention, not verbatim</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62</a:t>
            </a:fld>
            <a:endParaRPr lang="en-US"/>
          </a:p>
        </p:txBody>
      </p:sp>
    </p:spTree>
    <p:extLst>
      <p:ext uri="{BB962C8B-B14F-4D97-AF65-F5344CB8AC3E}">
        <p14:creationId xmlns:p14="http://schemas.microsoft.com/office/powerpoint/2010/main" val="1386164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65</a:t>
            </a:fld>
            <a:endParaRPr lang="en-US"/>
          </a:p>
        </p:txBody>
      </p:sp>
    </p:spTree>
    <p:extLst>
      <p:ext uri="{BB962C8B-B14F-4D97-AF65-F5344CB8AC3E}">
        <p14:creationId xmlns:p14="http://schemas.microsoft.com/office/powerpoint/2010/main" val="1616765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73</a:t>
            </a:fld>
            <a:endParaRPr lang="en-US"/>
          </a:p>
        </p:txBody>
      </p:sp>
    </p:spTree>
    <p:extLst>
      <p:ext uri="{BB962C8B-B14F-4D97-AF65-F5344CB8AC3E}">
        <p14:creationId xmlns:p14="http://schemas.microsoft.com/office/powerpoint/2010/main" val="796676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 audience relates better,</a:t>
            </a:r>
            <a:r>
              <a:rPr lang="en-US" baseline="0" dirty="0"/>
              <a:t> credibility</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78</a:t>
            </a:fld>
            <a:endParaRPr lang="en-US"/>
          </a:p>
        </p:txBody>
      </p:sp>
    </p:spTree>
    <p:extLst>
      <p:ext uri="{BB962C8B-B14F-4D97-AF65-F5344CB8AC3E}">
        <p14:creationId xmlns:p14="http://schemas.microsoft.com/office/powerpoint/2010/main" val="360570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tooltip="Amyotrophic lateral sclerosis"/>
              </a:rPr>
              <a:t>amyotrophic lateral sclerosis</a:t>
            </a:r>
            <a:r>
              <a:rPr lang="en-US" sz="1200" b="0" i="0" kern="1200" dirty="0">
                <a:solidFill>
                  <a:schemeClr val="tx1"/>
                </a:solidFill>
                <a:effectLst/>
                <a:latin typeface="+mn-lt"/>
                <a:ea typeface="+mn-ea"/>
                <a:cs typeface="+mn-cs"/>
              </a:rPr>
              <a:t> (ALS) on June 19, 1939, which was Gehrig's 36th birthday.</a:t>
            </a:r>
            <a:r>
              <a:rPr lang="en-US" sz="1200" b="0" i="0" u="none" strike="noStrike" kern="1200" baseline="30000" dirty="0">
                <a:solidFill>
                  <a:schemeClr val="tx1"/>
                </a:solidFill>
                <a:effectLst/>
                <a:latin typeface="+mn-lt"/>
                <a:ea typeface="+mn-ea"/>
                <a:cs typeface="+mn-cs"/>
                <a:hlinkClick r:id="rId4"/>
              </a:rPr>
              <a:t>[</a:t>
            </a:r>
            <a:endParaRPr lang="en-US" sz="1200" b="0" i="0" u="none" strike="noStrike" kern="1200" baseline="3000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He died in 1941, two years later.</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79</a:t>
            </a:fld>
            <a:endParaRPr lang="en-US"/>
          </a:p>
        </p:txBody>
      </p:sp>
    </p:spTree>
    <p:extLst>
      <p:ext uri="{BB962C8B-B14F-4D97-AF65-F5344CB8AC3E}">
        <p14:creationId xmlns:p14="http://schemas.microsoft.com/office/powerpoint/2010/main" val="1374143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hlinkClick r:id="rId3" tooltip="Amyotrophic lateral sclerosis"/>
              </a:rPr>
              <a:t>Above, Babe Ruth</a:t>
            </a:r>
            <a:r>
              <a:rPr lang="en-US" sz="1200" b="0" i="0" u="none" strike="noStrike" kern="1200" baseline="0" dirty="0">
                <a:solidFill>
                  <a:schemeClr val="tx1"/>
                </a:solidFill>
                <a:effectLst/>
                <a:latin typeface="+mn-lt"/>
                <a:ea typeface="+mn-ea"/>
                <a:cs typeface="+mn-cs"/>
                <a:hlinkClick r:id="rId3" tooltip="Amyotrophic lateral sclerosis"/>
              </a:rPr>
              <a:t> visit Gehrig wake</a:t>
            </a:r>
            <a:endParaRPr lang="en-US" sz="1200" b="0" i="0" u="none" strike="noStrike" kern="1200" dirty="0">
              <a:solidFill>
                <a:schemeClr val="tx1"/>
              </a:solidFill>
              <a:effectLst/>
              <a:latin typeface="+mn-lt"/>
              <a:ea typeface="+mn-ea"/>
              <a:cs typeface="+mn-cs"/>
              <a:hlinkClick r:id="rId3" tooltip="Amyotrophic lateral sclerosis"/>
            </a:endParaRPr>
          </a:p>
          <a:p>
            <a:endParaRPr lang="en-US" sz="1200" b="0" i="0" u="none" strike="noStrike" kern="1200" dirty="0">
              <a:solidFill>
                <a:schemeClr val="tx1"/>
              </a:solidFill>
              <a:effectLst/>
              <a:latin typeface="+mn-lt"/>
              <a:ea typeface="+mn-ea"/>
              <a:cs typeface="+mn-cs"/>
              <a:hlinkClick r:id="rId3" tooltip="Amyotrophic lateral sclerosis"/>
            </a:endParaRPr>
          </a:p>
          <a:p>
            <a:r>
              <a:rPr lang="en-US" sz="1200" b="0" i="0" u="none" strike="noStrike" kern="1200" dirty="0">
                <a:solidFill>
                  <a:schemeClr val="tx1"/>
                </a:solidFill>
                <a:effectLst/>
                <a:latin typeface="+mn-lt"/>
                <a:ea typeface="+mn-ea"/>
                <a:cs typeface="+mn-cs"/>
                <a:hlinkClick r:id="rId3" tooltip="Amyotrophic lateral sclerosis"/>
              </a:rPr>
              <a:t>amyotrophic lateral sclerosis</a:t>
            </a:r>
            <a:r>
              <a:rPr lang="en-US" sz="1200" b="0" i="0" kern="1200" dirty="0">
                <a:solidFill>
                  <a:schemeClr val="tx1"/>
                </a:solidFill>
                <a:effectLst/>
                <a:latin typeface="+mn-lt"/>
                <a:ea typeface="+mn-ea"/>
                <a:cs typeface="+mn-cs"/>
              </a:rPr>
              <a:t> (ALS) on June 19, 1939, which was Gehrig's 36th birthday.</a:t>
            </a:r>
            <a:r>
              <a:rPr lang="en-US" sz="1200" b="0" i="0" u="none" strike="noStrike" kern="1200" baseline="30000" dirty="0">
                <a:solidFill>
                  <a:schemeClr val="tx1"/>
                </a:solidFill>
                <a:effectLst/>
                <a:latin typeface="+mn-lt"/>
                <a:ea typeface="+mn-ea"/>
                <a:cs typeface="+mn-cs"/>
                <a:hlinkClick r:id="rId4"/>
              </a:rPr>
              <a:t>[</a:t>
            </a:r>
            <a:endParaRPr lang="en-US" sz="1200" b="0" i="0" u="none" strike="noStrike" kern="1200" baseline="3000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He died in 1941, two years later.</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80</a:t>
            </a:fld>
            <a:endParaRPr lang="en-US"/>
          </a:p>
        </p:txBody>
      </p:sp>
    </p:spTree>
    <p:extLst>
      <p:ext uri="{BB962C8B-B14F-4D97-AF65-F5344CB8AC3E}">
        <p14:creationId xmlns:p14="http://schemas.microsoft.com/office/powerpoint/2010/main" val="841383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Serious, potential dangers, memorable</a:t>
            </a:r>
          </a:p>
        </p:txBody>
      </p:sp>
      <p:sp>
        <p:nvSpPr>
          <p:cNvPr id="4" name="Slide Number Placeholder 3"/>
          <p:cNvSpPr>
            <a:spLocks noGrp="1"/>
          </p:cNvSpPr>
          <p:nvPr>
            <p:ph type="sldNum" sz="quarter" idx="10"/>
          </p:nvPr>
        </p:nvSpPr>
        <p:spPr/>
        <p:txBody>
          <a:bodyPr/>
          <a:lstStyle/>
          <a:p>
            <a:fld id="{3467C4F6-593D-CB4F-A094-17B8DBFC6760}" type="slidenum">
              <a:rPr lang="en-US" smtClean="0"/>
              <a:pPr/>
              <a:t>86</a:t>
            </a:fld>
            <a:endParaRPr lang="en-US"/>
          </a:p>
        </p:txBody>
      </p:sp>
    </p:spTree>
    <p:extLst>
      <p:ext uri="{BB962C8B-B14F-4D97-AF65-F5344CB8AC3E}">
        <p14:creationId xmlns:p14="http://schemas.microsoft.com/office/powerpoint/2010/main" val="837370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The noun "muckrake" (literally, a rake for "muck," i.e., manure) rose out of the dung heap and into the realm of literary metaphor in 1684. That's when John Bunyan used it in </a:t>
            </a:r>
            <a:r>
              <a:rPr lang="en-US" sz="1200" i="1" kern="1200" dirty="0">
                <a:solidFill>
                  <a:schemeClr val="tx1"/>
                </a:solidFill>
                <a:latin typeface="+mn-lt"/>
                <a:ea typeface="+mn-ea"/>
                <a:cs typeface="+mn-cs"/>
              </a:rPr>
              <a:t>Pilgrim's Progress</a:t>
            </a:r>
            <a:r>
              <a:rPr lang="en-US" sz="1200" i="0" kern="1200" dirty="0">
                <a:solidFill>
                  <a:schemeClr val="tx1"/>
                </a:solidFill>
                <a:latin typeface="+mn-lt"/>
                <a:ea typeface="+mn-ea"/>
                <a:cs typeface="+mn-cs"/>
              </a:rPr>
              <a:t> to represent man's preoccupation with earthly things. "The Man with the Muckrake," he wrote, "could look no way but downward." In a 1906 speech, Teddy Roosevelt recalled Bunyan's words while railing against journalists he thought focused too much on exposing corruption in business and government. Roosevelt called them "the men with the muck-rakes" and implied that they needed to learn "when to stop raking the muck, and to look upward." Investigative reporters weren't insulted; they adopted the term "muckraker" as a badge of honor. And soon English speakers were using the verb "muckrake" for the practice of exposing misconduct.</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91</a:t>
            </a:fld>
            <a:endParaRPr lang="en-US"/>
          </a:p>
        </p:txBody>
      </p:sp>
    </p:spTree>
    <p:extLst>
      <p:ext uri="{BB962C8B-B14F-4D97-AF65-F5344CB8AC3E}">
        <p14:creationId xmlns:p14="http://schemas.microsoft.com/office/powerpoint/2010/main" val="11827379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The noun "muckrake" (literally, a rake for "muck," i.e., manure) rose out of the dung heap and into the realm of literary metaphor in 1684. That's when John Bunyan used it in </a:t>
            </a:r>
            <a:r>
              <a:rPr lang="en-US" sz="1200" i="1" kern="1200" dirty="0">
                <a:solidFill>
                  <a:schemeClr val="tx1"/>
                </a:solidFill>
                <a:latin typeface="+mn-lt"/>
                <a:ea typeface="+mn-ea"/>
                <a:cs typeface="+mn-cs"/>
              </a:rPr>
              <a:t>Pilgrim's Progress</a:t>
            </a:r>
            <a:r>
              <a:rPr lang="en-US" sz="1200" i="0" kern="1200" dirty="0">
                <a:solidFill>
                  <a:schemeClr val="tx1"/>
                </a:solidFill>
                <a:latin typeface="+mn-lt"/>
                <a:ea typeface="+mn-ea"/>
                <a:cs typeface="+mn-cs"/>
              </a:rPr>
              <a:t> to represent man's preoccupation with earthly things. "The Man with the Muckrake," he wrote, "could look no way but downward." In a 1906 speech, Teddy Roosevelt recalled Bunyan's words while railing against journalists he thought focused too much on exposing corruption in business and government. Roosevelt called them "the men with the muck-rakes" and implied that they needed to learn "when to stop raking the muck, and to look upward." Investigative reporters weren't insulted; they adopted the term "muckraker" as a badge of honor. And soon English speakers were using the verb "muckrake" for the practice of exposing misconduct.</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92</a:t>
            </a:fld>
            <a:endParaRPr lang="en-US"/>
          </a:p>
        </p:txBody>
      </p:sp>
    </p:spTree>
    <p:extLst>
      <p:ext uri="{BB962C8B-B14F-4D97-AF65-F5344CB8AC3E}">
        <p14:creationId xmlns:p14="http://schemas.microsoft.com/office/powerpoint/2010/main" val="100941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 planes attack</a:t>
            </a:r>
          </a:p>
        </p:txBody>
      </p:sp>
      <p:sp>
        <p:nvSpPr>
          <p:cNvPr id="4" name="Slide Number Placeholder 3"/>
          <p:cNvSpPr>
            <a:spLocks noGrp="1"/>
          </p:cNvSpPr>
          <p:nvPr>
            <p:ph type="sldNum" sz="quarter" idx="10"/>
          </p:nvPr>
        </p:nvSpPr>
        <p:spPr/>
        <p:txBody>
          <a:bodyPr/>
          <a:lstStyle/>
          <a:p>
            <a:fld id="{3467C4F6-593D-CB4F-A094-17B8DBFC6760}" type="slidenum">
              <a:rPr lang="en-US" smtClean="0"/>
              <a:pPr/>
              <a:t>96</a:t>
            </a:fld>
            <a:endParaRPr lang="en-US"/>
          </a:p>
        </p:txBody>
      </p:sp>
    </p:spTree>
    <p:extLst>
      <p:ext uri="{BB962C8B-B14F-4D97-AF65-F5344CB8AC3E}">
        <p14:creationId xmlns:p14="http://schemas.microsoft.com/office/powerpoint/2010/main" val="1626006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 task, do something</a:t>
            </a:r>
          </a:p>
        </p:txBody>
      </p:sp>
      <p:sp>
        <p:nvSpPr>
          <p:cNvPr id="4" name="Slide Number Placeholder 3"/>
          <p:cNvSpPr>
            <a:spLocks noGrp="1"/>
          </p:cNvSpPr>
          <p:nvPr>
            <p:ph type="sldNum" sz="quarter" idx="10"/>
          </p:nvPr>
        </p:nvSpPr>
        <p:spPr/>
        <p:txBody>
          <a:bodyPr/>
          <a:lstStyle/>
          <a:p>
            <a:fld id="{3467C4F6-593D-CB4F-A094-17B8DBFC6760}" type="slidenum">
              <a:rPr lang="en-US" smtClean="0"/>
              <a:pPr/>
              <a:t>98</a:t>
            </a:fld>
            <a:endParaRPr lang="en-US"/>
          </a:p>
        </p:txBody>
      </p:sp>
    </p:spTree>
    <p:extLst>
      <p:ext uri="{BB962C8B-B14F-4D97-AF65-F5344CB8AC3E}">
        <p14:creationId xmlns:p14="http://schemas.microsoft.com/office/powerpoint/2010/main" val="1313104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 got a blood transfusion</a:t>
            </a:r>
            <a:r>
              <a:rPr lang="en-US" baseline="0" dirty="0"/>
              <a:t> when pregnant—gave it to her daughter and son. She and daughter died.</a:t>
            </a:r>
            <a:endParaRPr lang="en-US" dirty="0"/>
          </a:p>
        </p:txBody>
      </p:sp>
      <p:sp>
        <p:nvSpPr>
          <p:cNvPr id="4" name="Slide Number Placeholder 3"/>
          <p:cNvSpPr>
            <a:spLocks noGrp="1"/>
          </p:cNvSpPr>
          <p:nvPr>
            <p:ph type="sldNum" sz="quarter" idx="10"/>
          </p:nvPr>
        </p:nvSpPr>
        <p:spPr/>
        <p:txBody>
          <a:bodyPr/>
          <a:lstStyle/>
          <a:p>
            <a:fld id="{3467C4F6-593D-CB4F-A094-17B8DBFC6760}" type="slidenum">
              <a:rPr lang="en-US" smtClean="0"/>
              <a:pPr/>
              <a:t>105</a:t>
            </a:fld>
            <a:endParaRPr lang="en-US"/>
          </a:p>
        </p:txBody>
      </p:sp>
    </p:spTree>
    <p:extLst>
      <p:ext uri="{BB962C8B-B14F-4D97-AF65-F5344CB8AC3E}">
        <p14:creationId xmlns:p14="http://schemas.microsoft.com/office/powerpoint/2010/main" val="16414271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859093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4500" b="1"/>
            </a:lvl1pPr>
          </a:lstStyle>
          <a:p>
            <a:r>
              <a:rPr lang="en-US" dirty="0"/>
              <a:t>Click to edit Master title style</a:t>
            </a:r>
          </a:p>
        </p:txBody>
      </p:sp>
      <p:sp>
        <p:nvSpPr>
          <p:cNvPr id="3" name="Content Placeholder 2"/>
          <p:cNvSpPr>
            <a:spLocks noGrp="1"/>
          </p:cNvSpPr>
          <p:nvPr>
            <p:ph idx="1"/>
          </p:nvPr>
        </p:nvSpPr>
        <p:spPr>
          <a:xfrm>
            <a:off x="864382" y="2489200"/>
            <a:ext cx="7978676" cy="3530600"/>
          </a:xfrm>
        </p:spPr>
        <p:txBody>
          <a:bodyPr/>
          <a:lstStyle>
            <a:lvl1pPr marL="0" indent="0">
              <a:buNone/>
              <a:defRPr sz="4000"/>
            </a:lvl1pPr>
            <a:lvl2pPr marL="402336" indent="0">
              <a:buNone/>
              <a:defRPr/>
            </a:lvl2pPr>
            <a:lvl3pPr marL="731520" indent="0">
              <a:buNone/>
              <a:defRPr/>
            </a:lvl3pPr>
            <a:lvl4pPr marL="1005840" indent="0">
              <a:buNone/>
              <a:defRPr/>
            </a:lvl4pPr>
            <a:lvl5pPr marL="1280160" indent="0">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24629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213908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811CFA9-B62D-FC44-82F6-A2364D6D8B82}" type="datetimeFigureOut">
              <a:rPr lang="en-US" smtClean="0"/>
              <a:pPr/>
              <a:t>6/11/18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529540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11CFA9-B62D-FC44-82F6-A2364D6D8B82}" type="datetimeFigureOut">
              <a:rPr lang="en-US" smtClean="0"/>
              <a:pPr/>
              <a:t>6/11/18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814076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11CFA9-B62D-FC44-82F6-A2364D6D8B82}" type="datetimeFigureOut">
              <a:rPr lang="en-US" smtClean="0"/>
              <a:pPr/>
              <a:t>6/11/18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563201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C811CFA9-B62D-FC44-82F6-A2364D6D8B82}" type="datetimeFigureOut">
              <a:rPr lang="en-US" smtClean="0"/>
              <a:pPr/>
              <a:t>6/11/18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774556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1CFA9-B62D-FC44-82F6-A2364D6D8B82}" type="datetimeFigureOut">
              <a:rPr lang="en-US" smtClean="0"/>
              <a:pPr/>
              <a:t>6/11/18</a:t>
            </a:fld>
            <a:endParaRPr lang="en-US"/>
          </a:p>
        </p:txBody>
      </p:sp>
      <p:sp>
        <p:nvSpPr>
          <p:cNvPr id="6" name="Footer Placeholder 5"/>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717264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1CFA9-B62D-FC44-82F6-A2364D6D8B82}" type="datetimeFigureOut">
              <a:rPr lang="en-US" smtClean="0"/>
              <a:pPr/>
              <a:t>6/11/18</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243312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811CFA9-B62D-FC44-82F6-A2364D6D8B82}" type="datetimeFigureOut">
              <a:rPr lang="en-US" smtClean="0"/>
              <a:pPr/>
              <a:t>6/11/18</a:t>
            </a:fld>
            <a:endParaRPr lang="en-US"/>
          </a:p>
        </p:txBody>
      </p:sp>
      <p:sp>
        <p:nvSpPr>
          <p:cNvPr id="6" name="Footer Placeholder 5"/>
          <p:cNvSpPr>
            <a:spLocks noGrp="1"/>
          </p:cNvSpPr>
          <p:nvPr>
            <p:ph type="ftr" sz="quarter" idx="11"/>
          </p:nvPr>
        </p:nvSpPr>
        <p:spPr/>
        <p:txBody>
          <a:bodyPr/>
          <a:lstStyle/>
          <a:p>
            <a:endParaRPr lang="en-US"/>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33550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p:txBody>
          <a:bodyPr/>
          <a:lstStyle/>
          <a:p>
            <a:endParaRPr lang="en-US"/>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313977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648202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535653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811CFA9-B62D-FC44-82F6-A2364D6D8B82}" type="datetimeFigureOut">
              <a:rPr lang="en-US" smtClean="0"/>
              <a:pPr/>
              <a:t>6/11/18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8445236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811CFA9-B62D-FC44-82F6-A2364D6D8B82}" type="datetimeFigureOut">
              <a:rPr lang="en-US" smtClean="0"/>
              <a:pPr/>
              <a:t>6/11/18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981936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a:xfrm>
            <a:off x="516133" y="6387910"/>
            <a:ext cx="3859795" cy="228660"/>
          </a:xfrm>
        </p:spPr>
        <p:txBody>
          <a:bodyPr/>
          <a:lstStyle/>
          <a:p>
            <a:endParaRPr lang="en-US"/>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780394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11CFA9-B62D-FC44-82F6-A2364D6D8B82}" type="datetimeFigureOut">
              <a:rPr lang="en-US" smtClean="0"/>
              <a:pPr/>
              <a:t>6/11/18</a:t>
            </a:fld>
            <a:endParaRPr lang="en-US"/>
          </a:p>
        </p:txBody>
      </p:sp>
      <p:sp>
        <p:nvSpPr>
          <p:cNvPr id="5" name="Footer Placeholder 4"/>
          <p:cNvSpPr>
            <a:spLocks noGrp="1"/>
          </p:cNvSpPr>
          <p:nvPr>
            <p:ph type="ftr" sz="quarter" idx="11"/>
          </p:nvPr>
        </p:nvSpPr>
        <p:spPr>
          <a:xfrm>
            <a:off x="538546" y="6365498"/>
            <a:ext cx="3859795" cy="228660"/>
          </a:xfrm>
        </p:spPr>
        <p:txBody>
          <a:bodyPr/>
          <a:lstStyle/>
          <a:p>
            <a:endParaRPr lang="en-US"/>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401914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C811CFA9-B62D-FC44-82F6-A2364D6D8B82}" type="datetimeFigureOut">
              <a:rPr lang="en-US" smtClean="0"/>
              <a:pPr/>
              <a:t>6/11/18</a:t>
            </a:fld>
            <a:endParaRPr lang="en-US"/>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E21DE363-57B2-B74B-A8E0-3A059E72D9D4}" type="slidenum">
              <a:rPr lang="en-US" smtClean="0"/>
              <a:pPr/>
              <a:t>‹#›</a:t>
            </a:fld>
            <a:endParaRPr lang="en-US"/>
          </a:p>
        </p:txBody>
      </p:sp>
    </p:spTree>
    <p:extLst>
      <p:ext uri="{BB962C8B-B14F-4D97-AF65-F5344CB8AC3E}">
        <p14:creationId xmlns:p14="http://schemas.microsoft.com/office/powerpoint/2010/main" val="170365077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5.tif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7.tif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1.tif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2.tif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en.wikipedia.org/wiki/Amyotrophic_lateral_sclerosis"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6.tif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0.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83.tif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4.tif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91.tiff"/><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99.tiff"/><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6439" y="2226503"/>
            <a:ext cx="7887596" cy="2550877"/>
          </a:xfrm>
        </p:spPr>
        <p:txBody>
          <a:bodyPr>
            <a:normAutofit/>
          </a:bodyPr>
          <a:lstStyle/>
          <a:p>
            <a:r>
              <a:rPr lang="en-US" sz="7000" b="1" dirty="0"/>
              <a:t>Speech Elements</a:t>
            </a:r>
          </a:p>
        </p:txBody>
      </p:sp>
      <p:sp>
        <p:nvSpPr>
          <p:cNvPr id="3" name="Subtitle 2"/>
          <p:cNvSpPr>
            <a:spLocks noGrp="1"/>
          </p:cNvSpPr>
          <p:nvPr>
            <p:ph type="subTitle" idx="1"/>
          </p:nvPr>
        </p:nvSpPr>
        <p:spPr/>
        <p:txBody>
          <a:bodyPr/>
          <a:lstStyle/>
          <a:p>
            <a:r>
              <a:rPr lang="en-US" dirty="0"/>
              <a:t>RMU/Talerico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888998"/>
            <a:ext cx="6343672" cy="709865"/>
          </a:xfrm>
        </p:spPr>
        <p:txBody>
          <a:bodyPr/>
          <a:lstStyle/>
          <a:p>
            <a:r>
              <a:rPr lang="en-US" dirty="0"/>
              <a:t>Speech Elements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676" y="779930"/>
            <a:ext cx="12202106" cy="4888602"/>
          </a:xfrm>
          <a:prstGeom prst="rect">
            <a:avLst/>
          </a:prstGeom>
        </p:spPr>
      </p:pic>
      <p:sp>
        <p:nvSpPr>
          <p:cNvPr id="6" name="Content Placeholder 2"/>
          <p:cNvSpPr txBox="1">
            <a:spLocks/>
          </p:cNvSpPr>
          <p:nvPr/>
        </p:nvSpPr>
        <p:spPr>
          <a:xfrm>
            <a:off x="865970" y="1398649"/>
            <a:ext cx="7014474" cy="4873752"/>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accent1"/>
                </a:solidFill>
              </a:rPr>
              <a:t>Introductions    </a:t>
            </a:r>
          </a:p>
          <a:p>
            <a:r>
              <a:rPr lang="en-US" sz="5000" b="1" dirty="0"/>
              <a:t>Conclusions</a:t>
            </a:r>
          </a:p>
          <a:p>
            <a:endParaRPr lang="en-US"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2953"/>
            <a:ext cx="10468020" cy="6971702"/>
          </a:xfrm>
        </p:spPr>
      </p:pic>
      <p:sp>
        <p:nvSpPr>
          <p:cNvPr id="7" name="Title 1"/>
          <p:cNvSpPr txBox="1">
            <a:spLocks/>
          </p:cNvSpPr>
          <p:nvPr/>
        </p:nvSpPr>
        <p:spPr bwMode="gray">
          <a:xfrm>
            <a:off x="4241613" y="217233"/>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accent1"/>
                </a:solidFill>
              </a:rPr>
              <a:t>Introductions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Purpose?</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5859"/>
            <a:ext cx="15626078" cy="6893859"/>
          </a:xfrm>
        </p:spPr>
      </p:pic>
      <p:sp>
        <p:nvSpPr>
          <p:cNvPr id="4" name="Title 1"/>
          <p:cNvSpPr txBox="1">
            <a:spLocks/>
          </p:cNvSpPr>
          <p:nvPr/>
        </p:nvSpPr>
        <p:spPr bwMode="gray">
          <a:xfrm>
            <a:off x="924238" y="407145"/>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0" dirty="0">
                <a:solidFill>
                  <a:schemeClr val="accent1"/>
                </a:solidFill>
              </a:rPr>
              <a:t>Purpose?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Attention-Getter</a:t>
            </a:r>
          </a:p>
        </p:txBody>
      </p:sp>
      <p:pic>
        <p:nvPicPr>
          <p:cNvPr id="6" name="Picture 5"/>
          <p:cNvPicPr>
            <a:picLocks noChangeAspect="1"/>
          </p:cNvPicPr>
          <p:nvPr/>
        </p:nvPicPr>
        <p:blipFill>
          <a:blip r:embed="rId3"/>
          <a:stretch>
            <a:fillRect/>
          </a:stretch>
        </p:blipFill>
        <p:spPr>
          <a:xfrm>
            <a:off x="-954738" y="0"/>
            <a:ext cx="10986247" cy="7326982"/>
          </a:xfrm>
          <a:prstGeom prst="rect">
            <a:avLst/>
          </a:prstGeom>
        </p:spPr>
      </p:pic>
      <p:sp>
        <p:nvSpPr>
          <p:cNvPr id="7" name="Content Placeholder 6"/>
          <p:cNvSpPr>
            <a:spLocks noGrp="1"/>
          </p:cNvSpPr>
          <p:nvPr>
            <p:ph idx="1"/>
          </p:nvPr>
        </p:nvSpPr>
        <p:spPr>
          <a:xfrm>
            <a:off x="4480729" y="2771588"/>
            <a:ext cx="7978676" cy="3530600"/>
          </a:xfrm>
        </p:spPr>
        <p:txBody>
          <a:bodyPr/>
          <a:lstStyle/>
          <a:p>
            <a:r>
              <a:rPr lang="en-US" b="1" dirty="0">
                <a:solidFill>
                  <a:schemeClr val="bg1"/>
                </a:solidFill>
              </a:rPr>
              <a:t>Attention getter</a:t>
            </a:r>
          </a:p>
          <a:p>
            <a:r>
              <a:rPr lang="en-US" b="1" dirty="0">
                <a:solidFill>
                  <a:schemeClr val="bg1"/>
                </a:solidFill>
              </a:rPr>
              <a:t>Unites audience</a:t>
            </a:r>
          </a:p>
          <a:p>
            <a:r>
              <a:rPr lang="en-US" b="1" dirty="0">
                <a:solidFill>
                  <a:schemeClr val="bg1"/>
                </a:solidFill>
              </a:rPr>
              <a:t>Motivates listening</a:t>
            </a:r>
          </a:p>
          <a:p>
            <a:endParaRPr 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Introductions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3644" y="-13447"/>
            <a:ext cx="12192000" cy="6858000"/>
          </a:xfrm>
        </p:spPr>
      </p:pic>
      <p:sp>
        <p:nvSpPr>
          <p:cNvPr id="7" name="Title 1"/>
          <p:cNvSpPr txBox="1">
            <a:spLocks/>
          </p:cNvSpPr>
          <p:nvPr/>
        </p:nvSpPr>
        <p:spPr bwMode="gray">
          <a:xfrm>
            <a:off x="349702" y="-363069"/>
            <a:ext cx="8511907" cy="1784726"/>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5000" dirty="0">
                <a:solidFill>
                  <a:schemeClr val="accent1"/>
                </a:solidFill>
              </a:rPr>
              <a:t>Types of Introductions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22300" y="927098"/>
            <a:ext cx="8051800" cy="709865"/>
          </a:xfrm>
        </p:spPr>
        <p:txBody>
          <a:bodyPr/>
          <a:lstStyle/>
          <a:p>
            <a:r>
              <a:rPr lang="en-US" dirty="0"/>
              <a:t>Identifying </a:t>
            </a:r>
            <a:r>
              <a:rPr lang="en-US"/>
              <a:t>with Audience</a:t>
            </a:r>
            <a:endParaRPr lang="en-US" dirty="0"/>
          </a:p>
        </p:txBody>
      </p:sp>
      <p:pic>
        <p:nvPicPr>
          <p:cNvPr id="5" name="Content Placeholder 4"/>
          <p:cNvPicPr>
            <a:picLocks noGrp="1" noChangeAspect="1"/>
          </p:cNvPicPr>
          <p:nvPr>
            <p:ph idx="1"/>
          </p:nvPr>
        </p:nvPicPr>
        <p:blipFill>
          <a:blip r:embed="rId3"/>
          <a:stretch>
            <a:fillRect/>
          </a:stretch>
        </p:blipFill>
        <p:spPr>
          <a:xfrm>
            <a:off x="-403410" y="-1"/>
            <a:ext cx="9776010" cy="7213749"/>
          </a:xfrm>
          <a:prstGeom prst="rect">
            <a:avLst/>
          </a:prstGeom>
        </p:spPr>
      </p:pic>
      <p:pic>
        <p:nvPicPr>
          <p:cNvPr id="7" name="Content Placeholder 4"/>
          <p:cNvPicPr>
            <a:picLocks noChangeAspect="1"/>
          </p:cNvPicPr>
          <p:nvPr/>
        </p:nvPicPr>
        <p:blipFill>
          <a:blip r:embed="rId3"/>
          <a:stretch>
            <a:fillRect/>
          </a:stretch>
        </p:blipFill>
        <p:spPr>
          <a:xfrm>
            <a:off x="-403410" y="0"/>
            <a:ext cx="9776010" cy="7213749"/>
          </a:xfrm>
          <a:prstGeom prst="rect">
            <a:avLst/>
          </a:prstGeom>
        </p:spPr>
      </p:pic>
      <p:sp>
        <p:nvSpPr>
          <p:cNvPr id="8" name="Title 1"/>
          <p:cNvSpPr txBox="1">
            <a:spLocks/>
          </p:cNvSpPr>
          <p:nvPr/>
        </p:nvSpPr>
        <p:spPr bwMode="gray">
          <a:xfrm>
            <a:off x="-215072" y="-363069"/>
            <a:ext cx="8511907" cy="1784726"/>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1"/>
                </a:solidFill>
              </a:rPr>
              <a:t>ID with audience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8970" y="927098"/>
            <a:ext cx="7977088" cy="709865"/>
          </a:xfrm>
        </p:spPr>
        <p:txBody>
          <a:bodyPr/>
          <a:lstStyle/>
          <a:p>
            <a:r>
              <a:rPr lang="en-US" dirty="0"/>
              <a:t>Identifying </a:t>
            </a:r>
            <a:r>
              <a:rPr lang="en-US"/>
              <a:t>with Audience</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706" y="0"/>
            <a:ext cx="9345706" cy="7789610"/>
          </a:xfrm>
          <a:prstGeom prst="rect">
            <a:avLst/>
          </a:prstGeom>
        </p:spPr>
      </p:pic>
      <p:sp>
        <p:nvSpPr>
          <p:cNvPr id="7" name="Content Placeholder 2"/>
          <p:cNvSpPr txBox="1">
            <a:spLocks/>
          </p:cNvSpPr>
          <p:nvPr/>
        </p:nvSpPr>
        <p:spPr>
          <a:xfrm>
            <a:off x="6131241" y="280143"/>
            <a:ext cx="3890058" cy="3530600"/>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4500" b="1" dirty="0">
                <a:solidFill>
                  <a:schemeClr val="accent1"/>
                </a:solidFill>
              </a:rPr>
              <a:t>Establishes goodwill</a:t>
            </a:r>
          </a:p>
          <a:p>
            <a:r>
              <a:rPr lang="en-US" sz="4500" b="1" dirty="0">
                <a:solidFill>
                  <a:schemeClr val="accent1"/>
                </a:solidFill>
              </a:rPr>
              <a:t>Shows you care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38970" y="927098"/>
            <a:ext cx="7977088" cy="709865"/>
          </a:xfrm>
        </p:spPr>
        <p:txBody>
          <a:bodyPr/>
          <a:lstStyle/>
          <a:p>
            <a:r>
              <a:rPr lang="en-US" dirty="0"/>
              <a:t>Identifying </a:t>
            </a:r>
            <a:r>
              <a:rPr lang="en-US"/>
              <a:t>with Audience</a:t>
            </a:r>
            <a:endParaRPr lang="en-US" dirty="0"/>
          </a:p>
        </p:txBody>
      </p:sp>
      <p:sp>
        <p:nvSpPr>
          <p:cNvPr id="3" name="Content Placeholder 2"/>
          <p:cNvSpPr>
            <a:spLocks noGrp="1"/>
          </p:cNvSpPr>
          <p:nvPr>
            <p:ph idx="1"/>
          </p:nvPr>
        </p:nvSpPr>
        <p:spPr>
          <a:xfrm>
            <a:off x="5715000" y="2743200"/>
            <a:ext cx="3517900" cy="4025900"/>
          </a:xfrm>
        </p:spPr>
        <p:txBody>
          <a:bodyPr>
            <a:normAutofit/>
          </a:bodyPr>
          <a:lstStyle/>
          <a:p>
            <a:pPr marL="0" indent="0">
              <a:buNone/>
            </a:pPr>
            <a:r>
              <a:rPr lang="en-US" sz="3300" b="1" dirty="0">
                <a:solidFill>
                  <a:schemeClr val="accent1"/>
                </a:solidFill>
              </a:rPr>
              <a:t>Others can relate to you</a:t>
            </a:r>
          </a:p>
          <a:p>
            <a:pPr marL="0" indent="0">
              <a:buNone/>
            </a:pPr>
            <a:br>
              <a:rPr lang="en-US" sz="3300" dirty="0"/>
            </a:br>
            <a:r>
              <a:rPr lang="en-US" sz="3300" dirty="0"/>
              <a:t>Improves communication </a:t>
            </a:r>
            <a:br>
              <a:rPr lang="en-US" sz="3300" dirty="0"/>
            </a:br>
            <a:r>
              <a:rPr lang="en-US" sz="3300" dirty="0"/>
              <a:t>and retention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1681" y="457395"/>
            <a:ext cx="6976681" cy="5669233"/>
          </a:xfrm>
          <a:prstGeom prst="rect">
            <a:avLst/>
          </a:prstGeom>
        </p:spPr>
      </p:pic>
    </p:spTree>
    <p:extLst>
      <p:ext uri="{BB962C8B-B14F-4D97-AF65-F5344CB8AC3E}">
        <p14:creationId xmlns:p14="http://schemas.microsoft.com/office/powerpoint/2010/main" val="1909169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3472653" y="152340"/>
            <a:ext cx="5483088" cy="6558844"/>
          </a:xfrm>
          <a:prstGeom prst="rect">
            <a:avLst/>
          </a:prstGeom>
        </p:spPr>
      </p:pic>
      <p:sp>
        <p:nvSpPr>
          <p:cNvPr id="2" name="Title 1"/>
          <p:cNvSpPr>
            <a:spLocks noGrp="1"/>
          </p:cNvSpPr>
          <p:nvPr>
            <p:ph type="title"/>
          </p:nvPr>
        </p:nvSpPr>
        <p:spPr>
          <a:xfrm>
            <a:off x="220512" y="1839402"/>
            <a:ext cx="4499406" cy="4502526"/>
          </a:xfrm>
        </p:spPr>
        <p:txBody>
          <a:bodyPr/>
          <a:lstStyle/>
          <a:p>
            <a:r>
              <a:rPr lang="en-US" sz="4000">
                <a:solidFill>
                  <a:schemeClr val="tx1"/>
                </a:solidFill>
              </a:rPr>
              <a:t>Bill </a:t>
            </a:r>
            <a:r>
              <a:rPr lang="en-US" sz="4000" dirty="0">
                <a:solidFill>
                  <a:schemeClr val="tx1"/>
                </a:solidFill>
              </a:rPr>
              <a:t>Gates, 2007</a:t>
            </a:r>
            <a:br>
              <a:rPr lang="en-US" sz="4000" dirty="0">
                <a:solidFill>
                  <a:schemeClr val="tx1"/>
                </a:solidFill>
              </a:rPr>
            </a:br>
            <a:r>
              <a:rPr lang="en-US" sz="4000" dirty="0">
                <a:solidFill>
                  <a:schemeClr val="tx1"/>
                </a:solidFill>
              </a:rPr>
              <a:t>Harvard Commencement</a:t>
            </a:r>
            <a:endParaRPr lang="en-US"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809" y="317500"/>
            <a:ext cx="8933391" cy="7690804"/>
          </a:xfrm>
        </p:spPr>
        <p:txBody>
          <a:bodyPr>
            <a:noAutofit/>
          </a:bodyPr>
          <a:lstStyle/>
          <a:p>
            <a:pPr marL="0" indent="0">
              <a:buNone/>
            </a:pPr>
            <a:r>
              <a:rPr lang="en-US" dirty="0"/>
              <a:t>What I remember above all about </a:t>
            </a:r>
            <a:r>
              <a:rPr lang="en-US" b="1" dirty="0"/>
              <a:t>Harvard </a:t>
            </a:r>
            <a:r>
              <a:rPr lang="en-US" dirty="0"/>
              <a:t>was being in the midst of so much energy and intelligence. It could be exhilarating, intimidating, sometimes even discouraging, but always challenging. It was an amazing privilege –and though I left early, </a:t>
            </a:r>
            <a:r>
              <a:rPr lang="en-US" b="1" dirty="0"/>
              <a:t>I was transformed by my years at Harvard, the friendships I made, and the ideas I worked 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655730" cy="709865"/>
          </a:xfrm>
        </p:spPr>
        <p:txBody>
          <a:bodyPr/>
          <a:lstStyle/>
          <a:p>
            <a:r>
              <a:rPr lang="en-US" dirty="0"/>
              <a:t>ID with Occasion</a:t>
            </a:r>
          </a:p>
        </p:txBody>
      </p:sp>
      <p:pic>
        <p:nvPicPr>
          <p:cNvPr id="5" name="Picture 4"/>
          <p:cNvPicPr>
            <a:picLocks noChangeAspect="1"/>
          </p:cNvPicPr>
          <p:nvPr/>
        </p:nvPicPr>
        <p:blipFill>
          <a:blip r:embed="rId3"/>
          <a:stretch>
            <a:fillRect/>
          </a:stretch>
        </p:blipFill>
        <p:spPr>
          <a:xfrm>
            <a:off x="-228601" y="253764"/>
            <a:ext cx="11222057" cy="6308399"/>
          </a:xfrm>
          <a:prstGeom prst="rect">
            <a:avLst/>
          </a:prstGeom>
        </p:spPr>
      </p:pic>
      <p:sp>
        <p:nvSpPr>
          <p:cNvPr id="6" name="Content Placeholder 2"/>
          <p:cNvSpPr txBox="1">
            <a:spLocks/>
          </p:cNvSpPr>
          <p:nvPr/>
        </p:nvSpPr>
        <p:spPr>
          <a:xfrm>
            <a:off x="3805519" y="589427"/>
            <a:ext cx="6539492" cy="3530600"/>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bg1"/>
                </a:solidFill>
              </a:rPr>
              <a:t>ID with occasion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Creates theme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88" y="0"/>
            <a:ext cx="9036424" cy="7746850"/>
          </a:xfrm>
          <a:prstGeom prst="rect">
            <a:avLst/>
          </a:prstGeom>
        </p:spPr>
      </p:pic>
      <p:sp>
        <p:nvSpPr>
          <p:cNvPr id="6" name="Content Placeholder 3"/>
          <p:cNvSpPr txBox="1">
            <a:spLocks/>
          </p:cNvSpPr>
          <p:nvPr/>
        </p:nvSpPr>
        <p:spPr>
          <a:xfrm>
            <a:off x="3392429" y="5286188"/>
            <a:ext cx="7978676" cy="3530600"/>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endParaRPr lang="en-US"/>
          </a:p>
        </p:txBody>
      </p:sp>
      <p:sp>
        <p:nvSpPr>
          <p:cNvPr id="7" name="Content Placeholder 3"/>
          <p:cNvSpPr txBox="1">
            <a:spLocks/>
          </p:cNvSpPr>
          <p:nvPr/>
        </p:nvSpPr>
        <p:spPr>
          <a:xfrm>
            <a:off x="865970" y="2503531"/>
            <a:ext cx="7978676" cy="3530600"/>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endParaRPr lang="en-US" dirty="0"/>
          </a:p>
        </p:txBody>
      </p:sp>
      <p:sp>
        <p:nvSpPr>
          <p:cNvPr id="8" name="Content Placeholder 3"/>
          <p:cNvSpPr>
            <a:spLocks noGrp="1"/>
          </p:cNvSpPr>
          <p:nvPr>
            <p:ph idx="1"/>
          </p:nvPr>
        </p:nvSpPr>
        <p:spPr>
          <a:xfrm>
            <a:off x="865970" y="72141"/>
            <a:ext cx="8278030" cy="3530600"/>
          </a:xfrm>
        </p:spPr>
        <p:txBody>
          <a:bodyPr/>
          <a:lstStyle/>
          <a:p>
            <a:r>
              <a:rPr lang="en-US" b="1">
                <a:solidFill>
                  <a:schemeClr val="bg1"/>
                </a:solidFill>
              </a:rPr>
              <a:t>Creates theme/unites </a:t>
            </a:r>
            <a:r>
              <a:rPr lang="en-US" b="1" dirty="0">
                <a:solidFill>
                  <a:schemeClr val="bg1"/>
                </a:solidFill>
              </a:rPr>
              <a:t>audience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69396" y="5299024"/>
            <a:ext cx="8432800" cy="645332"/>
          </a:xfrm>
        </p:spPr>
        <p:txBody>
          <a:bodyPr/>
          <a:lstStyle/>
          <a:p>
            <a:r>
              <a:rPr lang="en-US" sz="4000" dirty="0">
                <a:solidFill>
                  <a:schemeClr val="tx1"/>
                </a:solidFill>
              </a:rPr>
              <a:t>Russell Crowe</a:t>
            </a:r>
            <a:br>
              <a:rPr lang="en-US" sz="4000" dirty="0">
                <a:solidFill>
                  <a:schemeClr val="tx1"/>
                </a:solidFill>
              </a:rPr>
            </a:br>
            <a:r>
              <a:rPr lang="en-US" sz="4000" dirty="0">
                <a:solidFill>
                  <a:schemeClr val="tx1"/>
                </a:solidFill>
              </a:rPr>
              <a:t>—death of Steve Irwin, 2006</a:t>
            </a:r>
          </a:p>
        </p:txBody>
      </p:sp>
      <p:pic>
        <p:nvPicPr>
          <p:cNvPr id="6" name="Content Placeholder 5">
            <a:extLst>
              <a:ext uri="{FF2B5EF4-FFF2-40B4-BE49-F238E27FC236}">
                <a16:creationId xmlns:a16="http://schemas.microsoft.com/office/drawing/2014/main" id="{EB99E442-7BAE-D54F-8327-E99E291F8AC5}"/>
              </a:ext>
            </a:extLst>
          </p:cNvPr>
          <p:cNvPicPr>
            <a:picLocks noGrp="1" noChangeAspect="1"/>
          </p:cNvPicPr>
          <p:nvPr>
            <p:ph idx="1"/>
          </p:nvPr>
        </p:nvPicPr>
        <p:blipFill>
          <a:blip r:embed="rId3"/>
          <a:stretch>
            <a:fillRect/>
          </a:stretch>
        </p:blipFill>
        <p:spPr>
          <a:xfrm>
            <a:off x="0" y="1073426"/>
            <a:ext cx="9144000" cy="329292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512" y="340691"/>
            <a:ext cx="7726432" cy="4873752"/>
          </a:xfrm>
        </p:spPr>
        <p:txBody>
          <a:bodyPr>
            <a:noAutofit/>
          </a:bodyPr>
          <a:lstStyle/>
          <a:p>
            <a:r>
              <a:rPr lang="en-US" sz="3500" dirty="0"/>
              <a:t>Your passing has suspended reality for all of us. It was way too soon, and completely unfair on all accounts. I know as humble as you always were, </a:t>
            </a:r>
            <a:br>
              <a:rPr lang="en-US" sz="3500" dirty="0"/>
            </a:br>
            <a:r>
              <a:rPr lang="en-US" sz="3500" dirty="0"/>
              <a:t>that you would still be </a:t>
            </a:r>
            <a:br>
              <a:rPr lang="en-US" sz="3500" dirty="0"/>
            </a:br>
            <a:r>
              <a:rPr lang="en-US" sz="3500" dirty="0"/>
              <a:t>pleased to know that</a:t>
            </a:r>
            <a:br>
              <a:rPr lang="en-US" sz="3500" dirty="0"/>
            </a:br>
            <a:r>
              <a:rPr lang="en-US" sz="3500" dirty="0"/>
              <a:t>the world sends its </a:t>
            </a:r>
            <a:br>
              <a:rPr lang="en-US" sz="3500" dirty="0"/>
            </a:br>
            <a:r>
              <a:rPr lang="en-US" sz="3500" dirty="0"/>
              <a:t>love and that people </a:t>
            </a:r>
            <a:br>
              <a:rPr lang="en-US" sz="3500" dirty="0"/>
            </a:br>
            <a:r>
              <a:rPr lang="en-US" sz="3500" dirty="0"/>
              <a:t>all over this planet </a:t>
            </a:r>
            <a:br>
              <a:rPr lang="en-US" sz="3500" dirty="0"/>
            </a:br>
            <a:r>
              <a:rPr lang="en-US" sz="3500" dirty="0"/>
              <a:t>have been grieving.</a:t>
            </a:r>
          </a:p>
        </p:txBody>
      </p:sp>
      <p:pic>
        <p:nvPicPr>
          <p:cNvPr id="2" name="Picture 1">
            <a:extLst>
              <a:ext uri="{FF2B5EF4-FFF2-40B4-BE49-F238E27FC236}">
                <a16:creationId xmlns:a16="http://schemas.microsoft.com/office/drawing/2014/main" id="{EBE98F2F-B87C-8B40-AC8A-B9EAA664978F}"/>
              </a:ext>
            </a:extLst>
          </p:cNvPr>
          <p:cNvPicPr>
            <a:picLocks noChangeAspect="1"/>
          </p:cNvPicPr>
          <p:nvPr/>
        </p:nvPicPr>
        <p:blipFill>
          <a:blip r:embed="rId3"/>
          <a:stretch>
            <a:fillRect/>
          </a:stretch>
        </p:blipFill>
        <p:spPr>
          <a:xfrm>
            <a:off x="5698433" y="2643073"/>
            <a:ext cx="2902779" cy="3870372"/>
          </a:xfrm>
          <a:prstGeom prst="rect">
            <a:avLst/>
          </a:prstGeom>
        </p:spPr>
      </p:pic>
    </p:spTree>
    <p:extLst>
      <p:ext uri="{BB962C8B-B14F-4D97-AF65-F5344CB8AC3E}">
        <p14:creationId xmlns:p14="http://schemas.microsoft.com/office/powerpoint/2010/main" val="3572857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Stating the Purpose</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8671" y="0"/>
            <a:ext cx="12383246" cy="6965576"/>
          </a:xfrm>
        </p:spPr>
      </p:pic>
      <p:sp>
        <p:nvSpPr>
          <p:cNvPr id="4" name="Content Placeholder 2"/>
          <p:cNvSpPr txBox="1">
            <a:spLocks/>
          </p:cNvSpPr>
          <p:nvPr/>
        </p:nvSpPr>
        <p:spPr>
          <a:xfrm>
            <a:off x="2890503" y="5941354"/>
            <a:ext cx="5621488" cy="3530600"/>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4500" b="1" dirty="0">
                <a:solidFill>
                  <a:schemeClr val="bg1"/>
                </a:solidFill>
              </a:rPr>
              <a:t>Stating </a:t>
            </a:r>
            <a:r>
              <a:rPr lang="en-US" sz="4500" b="1">
                <a:solidFill>
                  <a:schemeClr val="bg1"/>
                </a:solidFill>
              </a:rPr>
              <a:t>the purpose</a:t>
            </a:r>
            <a:endParaRPr lang="en-US" sz="4500" b="1"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Strong Emphasis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750" y="-215153"/>
            <a:ext cx="10070938" cy="7283185"/>
          </a:xfrm>
          <a:prstGeom prst="rect">
            <a:avLst/>
          </a:prstGeom>
        </p:spPr>
      </p:pic>
      <p:sp>
        <p:nvSpPr>
          <p:cNvPr id="6" name="Content Placeholder 2"/>
          <p:cNvSpPr txBox="1">
            <a:spLocks/>
          </p:cNvSpPr>
          <p:nvPr/>
        </p:nvSpPr>
        <p:spPr>
          <a:xfrm>
            <a:off x="109939" y="268940"/>
            <a:ext cx="5376463" cy="4069153"/>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accent1"/>
                </a:solidFill>
              </a:rPr>
              <a:t>Strong Emphasis</a:t>
            </a:r>
          </a:p>
          <a:p>
            <a:r>
              <a:rPr lang="en-US" sz="5000" b="1" dirty="0">
                <a:solidFill>
                  <a:schemeClr val="accent1"/>
                </a:solidFill>
              </a:rPr>
              <a:t>Serious</a:t>
            </a:r>
          </a:p>
          <a:p>
            <a:r>
              <a:rPr lang="en-US" sz="5000" b="1" dirty="0">
                <a:solidFill>
                  <a:schemeClr val="accent1"/>
                </a:solidFill>
              </a:rPr>
              <a:t>Get to point</a:t>
            </a:r>
          </a:p>
          <a:p>
            <a:endParaRPr lang="en-US" b="1" dirty="0">
              <a:solidFill>
                <a:schemeClr val="accen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75470" y="965198"/>
            <a:ext cx="8176430" cy="709865"/>
          </a:xfrm>
        </p:spPr>
        <p:txBody>
          <a:bodyPr/>
          <a:lstStyle/>
          <a:p>
            <a:r>
              <a:rPr lang="en-US"/>
              <a:t>Get audience on your side</a:t>
            </a:r>
            <a:endParaRPr lang="en-US" dirty="0"/>
          </a:p>
        </p:txBody>
      </p:sp>
      <p:pic>
        <p:nvPicPr>
          <p:cNvPr id="4" name="Content Placeholder 3"/>
          <p:cNvPicPr>
            <a:picLocks noGrp="1" noChangeAspect="1"/>
          </p:cNvPicPr>
          <p:nvPr>
            <p:ph idx="1"/>
          </p:nvPr>
        </p:nvPicPr>
        <p:blipFill>
          <a:blip r:embed="rId2"/>
          <a:stretch>
            <a:fillRect/>
          </a:stretch>
        </p:blipFill>
        <p:spPr>
          <a:xfrm>
            <a:off x="-2228855" y="723151"/>
            <a:ext cx="11372855" cy="5054602"/>
          </a:xfrm>
          <a:prstGeom prst="rect">
            <a:avLst/>
          </a:prstGeom>
        </p:spPr>
      </p:pic>
      <p:sp>
        <p:nvSpPr>
          <p:cNvPr id="6" name="Content Placeholder 2"/>
          <p:cNvSpPr txBox="1">
            <a:spLocks/>
          </p:cNvSpPr>
          <p:nvPr/>
        </p:nvSpPr>
        <p:spPr>
          <a:xfrm>
            <a:off x="80683" y="642470"/>
            <a:ext cx="4034117" cy="4069153"/>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accent1"/>
                </a:solidFill>
              </a:rPr>
              <a:t>Gets audience on </a:t>
            </a:r>
            <a:r>
              <a:rPr lang="en-US" sz="5000" b="1">
                <a:solidFill>
                  <a:schemeClr val="accent1"/>
                </a:solidFill>
              </a:rPr>
              <a:t>your side</a:t>
            </a:r>
            <a:endParaRPr lang="en-US" b="1" dirty="0">
              <a:solidFill>
                <a:schemeClr val="accent1"/>
              </a:solidFill>
            </a:endParaRPr>
          </a:p>
        </p:txBody>
      </p:sp>
    </p:spTree>
    <p:extLst>
      <p:ext uri="{BB962C8B-B14F-4D97-AF65-F5344CB8AC3E}">
        <p14:creationId xmlns:p14="http://schemas.microsoft.com/office/powerpoint/2010/main" val="2136480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0" y="0"/>
            <a:ext cx="9144000" cy="6858000"/>
          </a:xfrm>
          <a:prstGeom prst="rect">
            <a:avLst/>
          </a:prstGeom>
        </p:spPr>
      </p:pic>
      <p:sp>
        <p:nvSpPr>
          <p:cNvPr id="2" name="Title 1"/>
          <p:cNvSpPr>
            <a:spLocks noGrp="1"/>
          </p:cNvSpPr>
          <p:nvPr>
            <p:ph type="title"/>
          </p:nvPr>
        </p:nvSpPr>
        <p:spPr>
          <a:xfrm>
            <a:off x="422216" y="295086"/>
            <a:ext cx="7465230" cy="709865"/>
          </a:xfrm>
        </p:spPr>
        <p:txBody>
          <a:bodyPr/>
          <a:lstStyle/>
          <a:p>
            <a:r>
              <a:rPr lang="en-US" sz="4000" dirty="0"/>
              <a:t>Robert Kennedy, </a:t>
            </a:r>
            <a:br>
              <a:rPr lang="en-US" sz="4000" dirty="0"/>
            </a:br>
            <a:r>
              <a:rPr lang="en-US" sz="4000" dirty="0"/>
              <a:t>MLK Assassination, 1968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79678" y="431800"/>
            <a:ext cx="8308722" cy="6122280"/>
          </a:xfrm>
        </p:spPr>
        <p:txBody>
          <a:bodyPr>
            <a:normAutofit/>
          </a:bodyPr>
          <a:lstStyle/>
          <a:p>
            <a:pPr marL="0" indent="0">
              <a:buNone/>
            </a:pPr>
            <a:r>
              <a:rPr lang="en-US" sz="3200" dirty="0"/>
              <a:t>I'm only going to talk to you just for a minute or so this evening, because I have some—some very sad news for all of you—and, I think, sad news for all of our fellow citizens, and people who love peace all over the world, and that is </a:t>
            </a:r>
            <a:br>
              <a:rPr lang="en-US" sz="3200" dirty="0"/>
            </a:br>
            <a:r>
              <a:rPr lang="en-US" sz="3200" dirty="0"/>
              <a:t>                          that Martin Luther King</a:t>
            </a:r>
            <a:br>
              <a:rPr lang="en-US" sz="3200" dirty="0"/>
            </a:br>
            <a:r>
              <a:rPr lang="en-US" sz="3200" dirty="0"/>
              <a:t>                          was shot and was</a:t>
            </a:r>
            <a:br>
              <a:rPr lang="en-US" sz="3200" dirty="0"/>
            </a:br>
            <a:r>
              <a:rPr lang="en-US" sz="3200" dirty="0"/>
              <a:t>                          killed tonight in</a:t>
            </a:r>
            <a:br>
              <a:rPr lang="en-US" sz="3200" dirty="0"/>
            </a:br>
            <a:r>
              <a:rPr lang="en-US" sz="3200" dirty="0"/>
              <a:t>                          Memphis, Tennessee.</a:t>
            </a:r>
          </a:p>
        </p:txBody>
      </p:sp>
      <p:pic>
        <p:nvPicPr>
          <p:cNvPr id="2" name="Picture 1">
            <a:extLst>
              <a:ext uri="{FF2B5EF4-FFF2-40B4-BE49-F238E27FC236}">
                <a16:creationId xmlns:a16="http://schemas.microsoft.com/office/drawing/2014/main" id="{DD0C26F2-A50D-484E-A36E-D408925C7AC4}"/>
              </a:ext>
            </a:extLst>
          </p:cNvPr>
          <p:cNvPicPr>
            <a:picLocks noChangeAspect="1"/>
          </p:cNvPicPr>
          <p:nvPr/>
        </p:nvPicPr>
        <p:blipFill>
          <a:blip r:embed="rId2"/>
          <a:stretch>
            <a:fillRect/>
          </a:stretch>
        </p:blipFill>
        <p:spPr>
          <a:xfrm>
            <a:off x="479678" y="3485320"/>
            <a:ext cx="2802733" cy="298919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20700" y="965198"/>
            <a:ext cx="8115300" cy="709865"/>
          </a:xfrm>
        </p:spPr>
        <p:txBody>
          <a:bodyPr/>
          <a:lstStyle/>
          <a:p>
            <a:r>
              <a:rPr lang="en-US" dirty="0"/>
              <a:t>Stating Importance of Topic</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30052" y="242793"/>
            <a:ext cx="11935898" cy="6252137"/>
          </a:xfrm>
        </p:spPr>
      </p:pic>
      <p:sp>
        <p:nvSpPr>
          <p:cNvPr id="4" name="Content Placeholder 2"/>
          <p:cNvSpPr txBox="1">
            <a:spLocks/>
          </p:cNvSpPr>
          <p:nvPr/>
        </p:nvSpPr>
        <p:spPr>
          <a:xfrm>
            <a:off x="5194733" y="3148182"/>
            <a:ext cx="3949267" cy="4069153"/>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bg1"/>
                </a:solidFill>
              </a:rPr>
              <a:t>Stating</a:t>
            </a:r>
            <a:br>
              <a:rPr lang="en-US" sz="5000" b="1" dirty="0">
                <a:solidFill>
                  <a:schemeClr val="bg1"/>
                </a:solidFill>
              </a:rPr>
            </a:br>
            <a:r>
              <a:rPr lang="en-US" sz="5000" b="1" dirty="0">
                <a:solidFill>
                  <a:schemeClr val="bg1"/>
                </a:solidFill>
              </a:rPr>
              <a:t>importance </a:t>
            </a:r>
            <a:br>
              <a:rPr lang="en-US" sz="5000" b="1" dirty="0">
                <a:solidFill>
                  <a:schemeClr val="bg1"/>
                </a:solidFill>
              </a:rPr>
            </a:br>
            <a:r>
              <a:rPr lang="en-US" sz="5000" b="1" dirty="0">
                <a:solidFill>
                  <a:schemeClr val="bg1"/>
                </a:solidFill>
              </a:rPr>
              <a:t>of topic</a:t>
            </a:r>
            <a:endParaRPr lang="en-US" b="1"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84200" y="977898"/>
            <a:ext cx="8178800" cy="709865"/>
          </a:xfrm>
        </p:spPr>
        <p:txBody>
          <a:bodyPr/>
          <a:lstStyle/>
          <a:p>
            <a:r>
              <a:rPr lang="en-US"/>
              <a:t>Serious—Awaken realization</a:t>
            </a: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3085" y="0"/>
            <a:ext cx="10293433" cy="6858000"/>
          </a:xfrm>
        </p:spPr>
      </p:pic>
      <p:sp>
        <p:nvSpPr>
          <p:cNvPr id="4" name="Content Placeholder 2"/>
          <p:cNvSpPr txBox="1">
            <a:spLocks/>
          </p:cNvSpPr>
          <p:nvPr/>
        </p:nvSpPr>
        <p:spPr>
          <a:xfrm>
            <a:off x="338539" y="1156446"/>
            <a:ext cx="5376463" cy="4069153"/>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500" b="1" dirty="0">
                <a:solidFill>
                  <a:schemeClr val="bg1"/>
                </a:solidFill>
              </a:rPr>
              <a:t>Serious</a:t>
            </a:r>
          </a:p>
          <a:p>
            <a:r>
              <a:rPr lang="en-US" sz="5500" b="1" dirty="0">
                <a:solidFill>
                  <a:schemeClr val="bg1"/>
                </a:solidFill>
              </a:rPr>
              <a:t>Awakens</a:t>
            </a:r>
            <a:br>
              <a:rPr lang="en-US" sz="5500" b="1" dirty="0">
                <a:solidFill>
                  <a:schemeClr val="bg1"/>
                </a:solidFill>
              </a:rPr>
            </a:br>
            <a:r>
              <a:rPr lang="en-US" sz="5500" b="1" dirty="0">
                <a:solidFill>
                  <a:schemeClr val="bg1"/>
                </a:solidFill>
              </a:rPr>
              <a:t>realization</a:t>
            </a:r>
          </a:p>
          <a:p>
            <a:endParaRPr lang="en-US" b="1" dirty="0">
              <a:solidFill>
                <a:schemeClr val="accen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1000259"/>
            <a:ext cx="9144000" cy="5143500"/>
          </a:xfrm>
          <a:prstGeom prst="rect">
            <a:avLst/>
          </a:prstGeom>
        </p:spPr>
      </p:pic>
      <p:sp>
        <p:nvSpPr>
          <p:cNvPr id="2" name="Title 1"/>
          <p:cNvSpPr>
            <a:spLocks noGrp="1"/>
          </p:cNvSpPr>
          <p:nvPr>
            <p:ph type="title"/>
          </p:nvPr>
        </p:nvSpPr>
        <p:spPr>
          <a:xfrm>
            <a:off x="5372847" y="2124634"/>
            <a:ext cx="6218518" cy="709865"/>
          </a:xfrm>
        </p:spPr>
        <p:txBody>
          <a:bodyPr/>
          <a:lstStyle/>
          <a:p>
            <a:r>
              <a:rPr lang="en-US" dirty="0"/>
              <a:t>Dwight </a:t>
            </a:r>
            <a:br>
              <a:rPr lang="en-US" dirty="0"/>
            </a:br>
            <a:r>
              <a:rPr lang="en-US" dirty="0"/>
              <a:t>Eisenhower, </a:t>
            </a:r>
            <a:br>
              <a:rPr lang="en-US" dirty="0"/>
            </a:br>
            <a:r>
              <a:rPr lang="en-US" dirty="0"/>
              <a:t>Atoms for </a:t>
            </a:r>
            <a:br>
              <a:rPr lang="en-US" dirty="0"/>
            </a:br>
            <a:r>
              <a:rPr lang="en-US" dirty="0"/>
              <a:t>Peace, 1953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9220" y="292100"/>
            <a:ext cx="8636000" cy="6228266"/>
          </a:xfrm>
        </p:spPr>
        <p:txBody>
          <a:bodyPr>
            <a:normAutofit/>
          </a:bodyPr>
          <a:lstStyle/>
          <a:p>
            <a:pPr marL="0" indent="0">
              <a:buNone/>
            </a:pPr>
            <a:r>
              <a:rPr lang="en-US" sz="3300" dirty="0"/>
              <a:t>The atomic age has moved forward at such a pace that every citizen of the world should have some comprehension of the extent of this development, of the utmost significance to everyone of us. Clearly, if the peoples of the world are to conduct an intelligent search for peace, they must be armed </a:t>
            </a:r>
            <a:br>
              <a:rPr lang="en-US" sz="3300" dirty="0"/>
            </a:br>
            <a:r>
              <a:rPr lang="en-US" sz="3300" dirty="0"/>
              <a:t>with the significant </a:t>
            </a:r>
            <a:br>
              <a:rPr lang="en-US" sz="3300" dirty="0"/>
            </a:br>
            <a:r>
              <a:rPr lang="en-US" sz="3300" dirty="0"/>
              <a:t>facts of today’s </a:t>
            </a:r>
            <a:br>
              <a:rPr lang="en-US" sz="3300" dirty="0"/>
            </a:br>
            <a:r>
              <a:rPr lang="en-US" sz="3300" dirty="0"/>
              <a:t>existence.</a:t>
            </a:r>
          </a:p>
        </p:txBody>
      </p:sp>
      <p:pic>
        <p:nvPicPr>
          <p:cNvPr id="2" name="Picture 1">
            <a:extLst>
              <a:ext uri="{FF2B5EF4-FFF2-40B4-BE49-F238E27FC236}">
                <a16:creationId xmlns:a16="http://schemas.microsoft.com/office/drawing/2014/main" id="{8E92EAFC-0FE8-A140-9351-8304088DFE78}"/>
              </a:ext>
            </a:extLst>
          </p:cNvPr>
          <p:cNvPicPr>
            <a:picLocks noChangeAspect="1"/>
          </p:cNvPicPr>
          <p:nvPr/>
        </p:nvPicPr>
        <p:blipFill>
          <a:blip r:embed="rId2"/>
          <a:stretch>
            <a:fillRect/>
          </a:stretch>
        </p:blipFill>
        <p:spPr>
          <a:xfrm>
            <a:off x="4704800" y="4022584"/>
            <a:ext cx="4240420" cy="249778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Startling Statistic</a:t>
            </a:r>
          </a:p>
        </p:txBody>
      </p:sp>
      <p:pic>
        <p:nvPicPr>
          <p:cNvPr id="4" name="Content Placeholder 3"/>
          <p:cNvPicPr>
            <a:picLocks noGrp="1" noChangeAspect="1"/>
          </p:cNvPicPr>
          <p:nvPr>
            <p:ph idx="1"/>
          </p:nvPr>
        </p:nvPicPr>
        <p:blipFill>
          <a:blip r:embed="rId2"/>
          <a:stretch>
            <a:fillRect/>
          </a:stretch>
        </p:blipFill>
        <p:spPr>
          <a:xfrm>
            <a:off x="-984310" y="-147918"/>
            <a:ext cx="10641844" cy="7167283"/>
          </a:xfrm>
          <a:prstGeom prst="rect">
            <a:avLst/>
          </a:prstGeom>
        </p:spPr>
      </p:pic>
      <p:sp>
        <p:nvSpPr>
          <p:cNvPr id="6" name="Content Placeholder 2"/>
          <p:cNvSpPr txBox="1">
            <a:spLocks/>
          </p:cNvSpPr>
          <p:nvPr/>
        </p:nvSpPr>
        <p:spPr>
          <a:xfrm>
            <a:off x="1688879" y="5882570"/>
            <a:ext cx="5128780" cy="975430"/>
          </a:xfrm>
          <a:prstGeom prst="rect">
            <a:avLst/>
          </a:prstGeom>
          <a:solidFill>
            <a:schemeClr val="accent1"/>
          </a:solidFill>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a:solidFill>
                  <a:schemeClr val="bg1"/>
                </a:solidFill>
              </a:rPr>
              <a:t>Startling Statistic</a:t>
            </a:r>
            <a:endParaRPr lang="en-US" sz="5000" b="1"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Gets attention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624" y="-77143"/>
            <a:ext cx="10513834" cy="7002377"/>
          </a:xfrm>
          <a:prstGeom prst="rect">
            <a:avLst/>
          </a:prstGeom>
        </p:spPr>
      </p:pic>
      <p:sp>
        <p:nvSpPr>
          <p:cNvPr id="4" name="Content Placeholder 3"/>
          <p:cNvSpPr>
            <a:spLocks noGrp="1"/>
          </p:cNvSpPr>
          <p:nvPr>
            <p:ph idx="1"/>
          </p:nvPr>
        </p:nvSpPr>
        <p:spPr>
          <a:xfrm>
            <a:off x="3220304" y="6458347"/>
            <a:ext cx="7978676" cy="3530600"/>
          </a:xfrm>
        </p:spPr>
        <p:txBody>
          <a:bodyPr/>
          <a:lstStyle/>
          <a:p>
            <a:endParaRPr lang="en-US"/>
          </a:p>
        </p:txBody>
      </p:sp>
      <p:sp>
        <p:nvSpPr>
          <p:cNvPr id="6" name="Content Placeholder 2"/>
          <p:cNvSpPr txBox="1">
            <a:spLocks/>
          </p:cNvSpPr>
          <p:nvPr/>
        </p:nvSpPr>
        <p:spPr>
          <a:xfrm>
            <a:off x="6401054" y="4765872"/>
            <a:ext cx="3346299" cy="2460812"/>
          </a:xfrm>
          <a:prstGeom prst="rect">
            <a:avLst/>
          </a:prstGeom>
          <a:solidFill>
            <a:schemeClr val="accent1"/>
          </a:solidFill>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3000" b="1" dirty="0">
                <a:solidFill>
                  <a:schemeClr val="bg1"/>
                </a:solidFill>
              </a:rPr>
              <a:t>Gets attention</a:t>
            </a:r>
          </a:p>
          <a:p>
            <a:r>
              <a:rPr lang="en-US" sz="3000" b="1" dirty="0">
                <a:solidFill>
                  <a:schemeClr val="bg1"/>
                </a:solidFill>
              </a:rPr>
              <a:t>Serious</a:t>
            </a:r>
          </a:p>
          <a:p>
            <a:r>
              <a:rPr lang="en-US" sz="3000" b="1" dirty="0">
                <a:solidFill>
                  <a:schemeClr val="bg1"/>
                </a:solidFill>
              </a:rPr>
              <a:t>memorable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overuse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15247" y="-161365"/>
            <a:ext cx="12689256" cy="7032812"/>
          </a:xfrm>
        </p:spPr>
      </p:pic>
      <p:sp>
        <p:nvSpPr>
          <p:cNvPr id="5" name="Content Placeholder 2"/>
          <p:cNvSpPr txBox="1">
            <a:spLocks/>
          </p:cNvSpPr>
          <p:nvPr/>
        </p:nvSpPr>
        <p:spPr>
          <a:xfrm>
            <a:off x="2686092" y="323297"/>
            <a:ext cx="5677979" cy="1313666"/>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000" b="1" dirty="0">
                <a:solidFill>
                  <a:schemeClr val="bg1"/>
                </a:solidFill>
              </a:rPr>
              <a:t>Don’t overuse</a:t>
            </a:r>
          </a:p>
        </p:txBody>
      </p:sp>
    </p:spTree>
    <p:extLst>
      <p:ext uri="{BB962C8B-B14F-4D97-AF65-F5344CB8AC3E}">
        <p14:creationId xmlns:p14="http://schemas.microsoft.com/office/powerpoint/2010/main" val="2055782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descr="AIDS.gif"/>
          <p:cNvPicPr>
            <a:picLocks noGrp="1" noChangeAspect="1"/>
          </p:cNvPicPr>
          <p:nvPr>
            <p:ph idx="1"/>
          </p:nvPr>
        </p:nvPicPr>
        <p:blipFill>
          <a:blip r:embed="rId2"/>
          <a:srcRect t="-29844" b="-29844"/>
          <a:stretch>
            <a:fillRect/>
          </a:stretch>
        </p:blipFill>
        <p:spPr>
          <a:xfrm>
            <a:off x="1422859" y="1465655"/>
            <a:ext cx="6103992" cy="3983789"/>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782" y="1498600"/>
            <a:ext cx="7657318" cy="3530600"/>
          </a:xfrm>
        </p:spPr>
        <p:txBody>
          <a:bodyPr>
            <a:noAutofit/>
          </a:bodyPr>
          <a:lstStyle/>
          <a:p>
            <a:r>
              <a:rPr lang="en-US" sz="5000" dirty="0"/>
              <a:t>More than 1.2 million people in the US are living with HIV, and 1 in 8 of them don't know it. </a:t>
            </a:r>
          </a:p>
          <a:p>
            <a:endParaRPr lang="en-US" dirty="0"/>
          </a:p>
        </p:txBody>
      </p:sp>
      <p:pic>
        <p:nvPicPr>
          <p:cNvPr id="3" name="Picture 2">
            <a:extLst>
              <a:ext uri="{FF2B5EF4-FFF2-40B4-BE49-F238E27FC236}">
                <a16:creationId xmlns:a16="http://schemas.microsoft.com/office/drawing/2014/main" id="{38D3A7A9-BDE2-4340-BA0D-CAED079C1451}"/>
              </a:ext>
            </a:extLst>
          </p:cNvPr>
          <p:cNvPicPr>
            <a:picLocks noChangeAspect="1"/>
          </p:cNvPicPr>
          <p:nvPr/>
        </p:nvPicPr>
        <p:blipFill>
          <a:blip r:embed="rId2"/>
          <a:stretch>
            <a:fillRect/>
          </a:stretch>
        </p:blipFill>
        <p:spPr>
          <a:xfrm>
            <a:off x="2633433" y="5029200"/>
            <a:ext cx="3810000" cy="1143000"/>
          </a:xfrm>
          <a:prstGeom prst="rect">
            <a:avLst/>
          </a:prstGeom>
        </p:spPr>
      </p:pic>
    </p:spTree>
    <p:extLst>
      <p:ext uri="{BB962C8B-B14F-4D97-AF65-F5344CB8AC3E}">
        <p14:creationId xmlns:p14="http://schemas.microsoft.com/office/powerpoint/2010/main" val="1688277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Narration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6732" y="-215153"/>
            <a:ext cx="10870732" cy="7247155"/>
          </a:xfrm>
        </p:spPr>
      </p:pic>
      <p:sp>
        <p:nvSpPr>
          <p:cNvPr id="6" name="Content Placeholder 2"/>
          <p:cNvSpPr txBox="1">
            <a:spLocks/>
          </p:cNvSpPr>
          <p:nvPr/>
        </p:nvSpPr>
        <p:spPr>
          <a:xfrm>
            <a:off x="4059148" y="625197"/>
            <a:ext cx="5677979" cy="1313666"/>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000" b="1" dirty="0">
                <a:solidFill>
                  <a:schemeClr val="bg1"/>
                </a:solidFill>
              </a:rPr>
              <a:t>Narration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 love stories</a:t>
            </a:r>
          </a:p>
        </p:txBody>
      </p:sp>
      <p:sp>
        <p:nvSpPr>
          <p:cNvPr id="3" name="Content Placeholder 2"/>
          <p:cNvSpPr>
            <a:spLocks noGrp="1"/>
          </p:cNvSpPr>
          <p:nvPr>
            <p:ph idx="1"/>
          </p:nvPr>
        </p:nvSpPr>
        <p:spPr>
          <a:xfrm>
            <a:off x="71368" y="2692400"/>
            <a:ext cx="7467600" cy="4073652"/>
          </a:xfrm>
        </p:spPr>
        <p:txBody>
          <a:bodyPr/>
          <a:lstStyle/>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036" y="-268941"/>
            <a:ext cx="11104412" cy="7395539"/>
          </a:xfrm>
          <a:prstGeom prst="rect">
            <a:avLst/>
          </a:prstGeom>
        </p:spPr>
      </p:pic>
      <p:sp>
        <p:nvSpPr>
          <p:cNvPr id="7" name="Content Placeholder 2"/>
          <p:cNvSpPr txBox="1">
            <a:spLocks/>
          </p:cNvSpPr>
          <p:nvPr/>
        </p:nvSpPr>
        <p:spPr>
          <a:xfrm>
            <a:off x="2895530" y="194183"/>
            <a:ext cx="5677979" cy="1313666"/>
          </a:xfrm>
          <a:prstGeom prst="rect">
            <a:avLst/>
          </a:prstGeom>
        </p:spPr>
        <p:txBody>
          <a:bodyPr vert="horz" lIns="91440" tIns="45720" rIns="91440" bIns="45720" rtlCol="0">
            <a:normAutofit fontScale="775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000" b="1" dirty="0">
                <a:solidFill>
                  <a:schemeClr val="bg1"/>
                </a:solidFill>
              </a:rPr>
              <a:t>People </a:t>
            </a:r>
            <a:r>
              <a:rPr lang="en-US" sz="6000" b="1">
                <a:solidFill>
                  <a:schemeClr val="bg1"/>
                </a:solidFill>
              </a:rPr>
              <a:t>love stories</a:t>
            </a:r>
            <a:endParaRPr lang="en-US" sz="6000" b="1"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35663" y="752286"/>
            <a:ext cx="2737841" cy="4747561"/>
          </a:xfrm>
        </p:spPr>
        <p:txBody>
          <a:bodyPr/>
          <a:lstStyle/>
          <a:p>
            <a:r>
              <a:rPr lang="en-US" dirty="0">
                <a:solidFill>
                  <a:schemeClr val="tx1"/>
                </a:solidFill>
              </a:rPr>
              <a:t>Nelson Mandela</a:t>
            </a:r>
            <a:br>
              <a:rPr lang="en-US" dirty="0">
                <a:solidFill>
                  <a:schemeClr val="tx1"/>
                </a:solidFill>
              </a:rPr>
            </a:br>
            <a:r>
              <a:rPr lang="en-US" dirty="0">
                <a:solidFill>
                  <a:schemeClr val="tx1"/>
                </a:solidFill>
              </a:rPr>
              <a:t>Prepared to Die, 1964</a:t>
            </a:r>
          </a:p>
        </p:txBody>
      </p:sp>
      <p:pic>
        <p:nvPicPr>
          <p:cNvPr id="4" name="Content Placeholder 3"/>
          <p:cNvPicPr>
            <a:picLocks noGrp="1" noChangeAspect="1"/>
          </p:cNvPicPr>
          <p:nvPr>
            <p:ph idx="1"/>
          </p:nvPr>
        </p:nvPicPr>
        <p:blipFill>
          <a:blip r:embed="rId3"/>
          <a:stretch>
            <a:fillRect/>
          </a:stretch>
        </p:blipFill>
        <p:spPr>
          <a:xfrm>
            <a:off x="3603811" y="1"/>
            <a:ext cx="5015754" cy="684166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9878" y="647144"/>
            <a:ext cx="5314121" cy="6134100"/>
          </a:xfrm>
        </p:spPr>
        <p:txBody>
          <a:bodyPr>
            <a:noAutofit/>
          </a:bodyPr>
          <a:lstStyle/>
          <a:p>
            <a:pPr marL="0" indent="0">
              <a:buNone/>
            </a:pPr>
            <a:r>
              <a:rPr lang="en-US" sz="2800" dirty="0"/>
              <a:t>In my youth in the Transkei I listened to the elders of my tribe telling stories of the old days. Among the tales they related to me were those of wars fought by our African ancestors in defense of the fatherland. I hoped then that life might offer me the opportunity to serve my people and make my own humble contribution to their freedom struggle. </a:t>
            </a:r>
          </a:p>
        </p:txBody>
      </p:sp>
      <p:pic>
        <p:nvPicPr>
          <p:cNvPr id="2" name="Picture 1">
            <a:extLst>
              <a:ext uri="{FF2B5EF4-FFF2-40B4-BE49-F238E27FC236}">
                <a16:creationId xmlns:a16="http://schemas.microsoft.com/office/drawing/2014/main" id="{A2DF4E5A-F11D-2B45-AE38-7B5191E054CF}"/>
              </a:ext>
            </a:extLst>
          </p:cNvPr>
          <p:cNvPicPr>
            <a:picLocks noChangeAspect="1"/>
          </p:cNvPicPr>
          <p:nvPr/>
        </p:nvPicPr>
        <p:blipFill>
          <a:blip r:embed="rId3"/>
          <a:stretch>
            <a:fillRect/>
          </a:stretch>
        </p:blipFill>
        <p:spPr>
          <a:xfrm>
            <a:off x="147039" y="835163"/>
            <a:ext cx="3523680" cy="517497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Analogy</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4640" y="0"/>
            <a:ext cx="11955587" cy="7173353"/>
          </a:xfrm>
        </p:spPr>
      </p:pic>
      <p:sp>
        <p:nvSpPr>
          <p:cNvPr id="4" name="Content Placeholder 2"/>
          <p:cNvSpPr txBox="1">
            <a:spLocks/>
          </p:cNvSpPr>
          <p:nvPr/>
        </p:nvSpPr>
        <p:spPr>
          <a:xfrm>
            <a:off x="4958645" y="625197"/>
            <a:ext cx="5677979" cy="1313666"/>
          </a:xfrm>
          <a:prstGeom prst="rect">
            <a:avLst/>
          </a:prstGeom>
        </p:spPr>
        <p:txBody>
          <a:bodyPr vert="horz" lIns="91440" tIns="45720" rIns="91440" bIns="45720" rtlCol="0">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000" b="1" dirty="0">
                <a:solidFill>
                  <a:schemeClr val="bg1"/>
                </a:solidFill>
              </a:rPr>
              <a:t>Analogy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 to audience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699" y="766483"/>
            <a:ext cx="12625875" cy="710205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487" y="40341"/>
            <a:ext cx="12625875" cy="7102056"/>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699" y="0"/>
            <a:ext cx="12625875" cy="7102056"/>
          </a:xfrm>
          <a:prstGeom prst="rect">
            <a:avLst/>
          </a:prstGeom>
        </p:spPr>
      </p:pic>
      <p:sp>
        <p:nvSpPr>
          <p:cNvPr id="9" name="Content Placeholder 2"/>
          <p:cNvSpPr txBox="1">
            <a:spLocks/>
          </p:cNvSpPr>
          <p:nvPr/>
        </p:nvSpPr>
        <p:spPr>
          <a:xfrm>
            <a:off x="6526237" y="927098"/>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accent1"/>
                </a:solidFill>
              </a:rPr>
              <a:t>Clarify</a:t>
            </a:r>
            <a:br>
              <a:rPr lang="en-US" sz="5000" b="1" dirty="0">
                <a:solidFill>
                  <a:schemeClr val="accent1"/>
                </a:solidFill>
              </a:rPr>
            </a:br>
            <a:r>
              <a:rPr lang="en-US" sz="5000" b="1" dirty="0">
                <a:solidFill>
                  <a:schemeClr val="accent1"/>
                </a:solidFill>
              </a:rPr>
              <a:t>Simplify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169895" y="419528"/>
            <a:ext cx="10470753" cy="5889798"/>
          </a:xfrm>
          <a:prstGeom prst="rect">
            <a:avLst/>
          </a:prstGeom>
        </p:spPr>
      </p:pic>
      <p:sp>
        <p:nvSpPr>
          <p:cNvPr id="2" name="Title 1"/>
          <p:cNvSpPr>
            <a:spLocks noGrp="1"/>
          </p:cNvSpPr>
          <p:nvPr>
            <p:ph type="title"/>
          </p:nvPr>
        </p:nvSpPr>
        <p:spPr>
          <a:xfrm>
            <a:off x="1323170" y="419528"/>
            <a:ext cx="7820830" cy="709865"/>
          </a:xfrm>
        </p:spPr>
        <p:txBody>
          <a:bodyPr/>
          <a:lstStyle/>
          <a:p>
            <a:r>
              <a:rPr lang="en-US" dirty="0"/>
              <a:t>MLK, I Have a Dream, 1963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8040" y="167862"/>
            <a:ext cx="9030560" cy="6167583"/>
          </a:xfrm>
        </p:spPr>
        <p:txBody>
          <a:bodyPr>
            <a:noAutofit/>
          </a:bodyPr>
          <a:lstStyle/>
          <a:p>
            <a:pPr marL="0" indent="0">
              <a:buNone/>
            </a:pPr>
            <a:r>
              <a:rPr lang="en-US" sz="2900" dirty="0"/>
              <a:t>In a sense we have come to our nation's capital to </a:t>
            </a:r>
            <a:r>
              <a:rPr lang="en-US" sz="2900" b="1" dirty="0"/>
              <a:t>cash a check</a:t>
            </a:r>
            <a:r>
              <a:rPr lang="en-US" sz="2900" dirty="0"/>
              <a:t>. When the architects of our republic wrote the magnificent words of the Constitution and the Declaration of Independence, they were </a:t>
            </a:r>
            <a:r>
              <a:rPr lang="en-US" sz="2900" b="1" dirty="0"/>
              <a:t>signing a promissory note</a:t>
            </a:r>
            <a:r>
              <a:rPr lang="en-US" sz="2900" dirty="0"/>
              <a:t> to which every American was to fall heir. This note was a promise that all men, yes, black men as well as white </a:t>
            </a:r>
            <a:br>
              <a:rPr lang="en-US" sz="2900" dirty="0"/>
            </a:br>
            <a:r>
              <a:rPr lang="en-US" sz="2900" dirty="0"/>
              <a:t>men, would</a:t>
            </a:r>
            <a:br>
              <a:rPr lang="en-US" sz="2900" dirty="0"/>
            </a:br>
            <a:r>
              <a:rPr lang="en-US" sz="2900" dirty="0"/>
              <a:t>be guaranteed </a:t>
            </a:r>
            <a:br>
              <a:rPr lang="en-US" sz="2900" dirty="0"/>
            </a:br>
            <a:r>
              <a:rPr lang="en-US" sz="2900" dirty="0"/>
              <a:t>the unalienable </a:t>
            </a:r>
            <a:br>
              <a:rPr lang="en-US" sz="2900" dirty="0"/>
            </a:br>
            <a:r>
              <a:rPr lang="en-US" sz="2900" dirty="0"/>
              <a:t>rights of life, </a:t>
            </a:r>
            <a:br>
              <a:rPr lang="en-US" sz="2900" dirty="0"/>
            </a:br>
            <a:r>
              <a:rPr lang="en-US" sz="2900" dirty="0"/>
              <a:t>liberty, and the </a:t>
            </a:r>
            <a:br>
              <a:rPr lang="en-US" sz="2900" dirty="0"/>
            </a:br>
            <a:r>
              <a:rPr lang="en-US" sz="2900" dirty="0"/>
              <a:t>pursuit of </a:t>
            </a:r>
            <a:br>
              <a:rPr lang="en-US" sz="2900" dirty="0"/>
            </a:br>
            <a:r>
              <a:rPr lang="en-US" sz="2900" dirty="0"/>
              <a:t>happiness. </a:t>
            </a:r>
          </a:p>
        </p:txBody>
      </p:sp>
      <p:pic>
        <p:nvPicPr>
          <p:cNvPr id="2" name="Picture 1">
            <a:extLst>
              <a:ext uri="{FF2B5EF4-FFF2-40B4-BE49-F238E27FC236}">
                <a16:creationId xmlns:a16="http://schemas.microsoft.com/office/drawing/2014/main" id="{B3A48E62-E0E6-924C-BFF6-7BF72DF17550}"/>
              </a:ext>
            </a:extLst>
          </p:cNvPr>
          <p:cNvPicPr>
            <a:picLocks noChangeAspect="1"/>
          </p:cNvPicPr>
          <p:nvPr/>
        </p:nvPicPr>
        <p:blipFill>
          <a:blip r:embed="rId3"/>
          <a:stretch>
            <a:fillRect/>
          </a:stretch>
        </p:blipFill>
        <p:spPr>
          <a:xfrm>
            <a:off x="3034746" y="3718139"/>
            <a:ext cx="5921911" cy="296095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51588" y="0"/>
            <a:ext cx="11820012" cy="6763871"/>
          </a:xfrm>
          <a:prstGeom prst="rect">
            <a:avLst/>
          </a:prstGeom>
        </p:spPr>
      </p:pic>
      <p:sp>
        <p:nvSpPr>
          <p:cNvPr id="2" name="Title 1"/>
          <p:cNvSpPr>
            <a:spLocks noGrp="1"/>
          </p:cNvSpPr>
          <p:nvPr>
            <p:ph type="title"/>
          </p:nvPr>
        </p:nvSpPr>
        <p:spPr>
          <a:xfrm>
            <a:off x="865970" y="604370"/>
            <a:ext cx="6343672" cy="709865"/>
          </a:xfrm>
        </p:spPr>
        <p:txBody>
          <a:bodyPr/>
          <a:lstStyle/>
          <a:p>
            <a:r>
              <a:rPr lang="en-US" dirty="0"/>
              <a:t>Create a vivid setting</a:t>
            </a:r>
          </a:p>
        </p:txBody>
      </p:sp>
    </p:spTree>
    <p:extLst>
      <p:ext uri="{BB962C8B-B14F-4D97-AF65-F5344CB8AC3E}">
        <p14:creationId xmlns:p14="http://schemas.microsoft.com/office/powerpoint/2010/main" val="299246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1565214" y="456453"/>
            <a:ext cx="6343672" cy="709865"/>
          </a:xfrm>
        </p:spPr>
        <p:txBody>
          <a:bodyPr/>
          <a:lstStyle/>
          <a:p>
            <a:r>
              <a:rPr lang="en-US" dirty="0"/>
              <a:t>Evokes a feeling</a:t>
            </a:r>
          </a:p>
        </p:txBody>
      </p:sp>
    </p:spTree>
    <p:extLst>
      <p:ext uri="{BB962C8B-B14F-4D97-AF65-F5344CB8AC3E}">
        <p14:creationId xmlns:p14="http://schemas.microsoft.com/office/powerpoint/2010/main" val="14802957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071" y="510988"/>
            <a:ext cx="8471647" cy="5701553"/>
          </a:xfrm>
        </p:spPr>
        <p:txBody>
          <a:bodyPr>
            <a:noAutofit/>
          </a:bodyPr>
          <a:lstStyle/>
          <a:p>
            <a:r>
              <a:rPr lang="en-US" sz="3500" dirty="0"/>
              <a:t>A seven-year-old girl sits watching a beauty pageant intently. She is big for her age and slightly plump. She has frizzy hair and wears black-rimmed glasses. She studies the show very earnestly. Then, using a remote, she freezes the image. Absently, she holds up one hand and mimics the waving style of Miss America. She rewinds the tape and starts all over again.</a:t>
            </a:r>
          </a:p>
          <a:p>
            <a:endParaRPr lang="en-US" dirty="0"/>
          </a:p>
        </p:txBody>
      </p:sp>
    </p:spTree>
    <p:extLst>
      <p:ext uri="{BB962C8B-B14F-4D97-AF65-F5344CB8AC3E}">
        <p14:creationId xmlns:p14="http://schemas.microsoft.com/office/powerpoint/2010/main" val="937117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Rhetorical Question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6154" y="13447"/>
            <a:ext cx="10240154" cy="7072337"/>
          </a:xfrm>
        </p:spPr>
      </p:pic>
      <p:sp>
        <p:nvSpPr>
          <p:cNvPr id="4" name="Content Placeholder 2"/>
          <p:cNvSpPr txBox="1">
            <a:spLocks/>
          </p:cNvSpPr>
          <p:nvPr/>
        </p:nvSpPr>
        <p:spPr>
          <a:xfrm>
            <a:off x="4778118" y="1303614"/>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accent1"/>
                </a:solidFill>
              </a:rPr>
              <a:t>Rhetorical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770030" cy="709865"/>
          </a:xfrm>
        </p:spPr>
        <p:txBody>
          <a:bodyPr/>
          <a:lstStyle/>
          <a:p>
            <a:r>
              <a:rPr lang="en-US"/>
              <a:t>Gets audience thinking</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4065" y="-682275"/>
            <a:ext cx="12038729" cy="8091603"/>
          </a:xfrm>
          <a:prstGeom prst="rect">
            <a:avLst/>
          </a:prstGeom>
        </p:spPr>
      </p:pic>
      <p:sp>
        <p:nvSpPr>
          <p:cNvPr id="7" name="Content Placeholder 2"/>
          <p:cNvSpPr txBox="1">
            <a:spLocks/>
          </p:cNvSpPr>
          <p:nvPr/>
        </p:nvSpPr>
        <p:spPr>
          <a:xfrm>
            <a:off x="161364" y="5754585"/>
            <a:ext cx="8299826" cy="1313666"/>
          </a:xfrm>
          <a:prstGeom prst="rect">
            <a:avLst/>
          </a:prstGeom>
          <a:solidFill>
            <a:schemeClr val="accent1"/>
          </a:solidFill>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500" b="1" dirty="0">
                <a:solidFill>
                  <a:schemeClr val="bg1"/>
                </a:solidFill>
              </a:rPr>
              <a:t>Gets audience thinking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15154" y="8162"/>
            <a:ext cx="9453281" cy="6849838"/>
          </a:xfrm>
          <a:prstGeom prst="rect">
            <a:avLst/>
          </a:prstGeom>
        </p:spPr>
      </p:pic>
      <p:sp>
        <p:nvSpPr>
          <p:cNvPr id="2" name="Title 1"/>
          <p:cNvSpPr>
            <a:spLocks noGrp="1"/>
          </p:cNvSpPr>
          <p:nvPr>
            <p:ph type="title"/>
          </p:nvPr>
        </p:nvSpPr>
        <p:spPr>
          <a:xfrm>
            <a:off x="3219203" y="5781485"/>
            <a:ext cx="6099606" cy="709865"/>
          </a:xfrm>
        </p:spPr>
        <p:txBody>
          <a:bodyPr/>
          <a:lstStyle/>
          <a:p>
            <a:r>
              <a:rPr lang="en-US" sz="3500" dirty="0" err="1"/>
              <a:t>Elie</a:t>
            </a:r>
            <a:r>
              <a:rPr lang="en-US" sz="3500" dirty="0"/>
              <a:t> Wiesel, </a:t>
            </a:r>
            <a:br>
              <a:rPr lang="en-US" sz="3500" dirty="0"/>
            </a:br>
            <a:r>
              <a:rPr lang="en-US" sz="3500" dirty="0"/>
              <a:t>Perils of Indifference, 1999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6575" y="209828"/>
            <a:ext cx="8155129" cy="5977807"/>
          </a:xfrm>
        </p:spPr>
        <p:txBody>
          <a:bodyPr>
            <a:noAutofit/>
          </a:bodyPr>
          <a:lstStyle/>
          <a:p>
            <a:pPr marL="0" indent="0">
              <a:buNone/>
            </a:pPr>
            <a:r>
              <a:rPr lang="en-US" sz="3500" dirty="0"/>
              <a:t>We are on the threshold of a new century, a new millennium. </a:t>
            </a:r>
            <a:r>
              <a:rPr lang="en-US" sz="3500" b="1" dirty="0"/>
              <a:t>What will the legacy of this vanishing century be? How will it be remembered in the new millennium? </a:t>
            </a:r>
            <a:r>
              <a:rPr lang="en-US" sz="3500" dirty="0"/>
              <a:t>Surely it will be judged, and judged severely, in both moral and</a:t>
            </a:r>
            <a:br>
              <a:rPr lang="en-US" sz="3500" dirty="0"/>
            </a:br>
            <a:r>
              <a:rPr lang="en-US" sz="3500" dirty="0"/>
              <a:t>metaphysical </a:t>
            </a:r>
            <a:br>
              <a:rPr lang="en-US" sz="3500" dirty="0"/>
            </a:br>
            <a:r>
              <a:rPr lang="en-US" sz="3500" dirty="0"/>
              <a:t>terms. It has </a:t>
            </a:r>
            <a:br>
              <a:rPr lang="en-US" sz="3500" dirty="0"/>
            </a:br>
            <a:r>
              <a:rPr lang="en-US" sz="3500" dirty="0"/>
              <a:t>brought so much </a:t>
            </a:r>
            <a:br>
              <a:rPr lang="en-US" sz="3500" dirty="0"/>
            </a:br>
            <a:r>
              <a:rPr lang="en-US" sz="3500" dirty="0"/>
              <a:t>violence, so much </a:t>
            </a:r>
            <a:br>
              <a:rPr lang="en-US" sz="3500" dirty="0"/>
            </a:br>
            <a:r>
              <a:rPr lang="en-US" sz="3500" dirty="0"/>
              <a:t>indifference.</a:t>
            </a:r>
          </a:p>
        </p:txBody>
      </p:sp>
      <p:pic>
        <p:nvPicPr>
          <p:cNvPr id="2" name="Picture 1">
            <a:extLst>
              <a:ext uri="{FF2B5EF4-FFF2-40B4-BE49-F238E27FC236}">
                <a16:creationId xmlns:a16="http://schemas.microsoft.com/office/drawing/2014/main" id="{744EFAEB-016C-ED45-92F5-EAA63686C1A6}"/>
              </a:ext>
            </a:extLst>
          </p:cNvPr>
          <p:cNvPicPr>
            <a:picLocks noChangeAspect="1"/>
          </p:cNvPicPr>
          <p:nvPr/>
        </p:nvPicPr>
        <p:blipFill>
          <a:blip r:embed="rId2"/>
          <a:stretch>
            <a:fillRect/>
          </a:stretch>
        </p:blipFill>
        <p:spPr>
          <a:xfrm>
            <a:off x="4576328" y="3745367"/>
            <a:ext cx="4448404" cy="266755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Quotation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686" y="-40340"/>
            <a:ext cx="11031145" cy="7100047"/>
          </a:xfrm>
        </p:spPr>
      </p:pic>
      <p:sp>
        <p:nvSpPr>
          <p:cNvPr id="4" name="Content Placeholder 2"/>
          <p:cNvSpPr txBox="1">
            <a:spLocks/>
          </p:cNvSpPr>
          <p:nvPr/>
        </p:nvSpPr>
        <p:spPr>
          <a:xfrm>
            <a:off x="44750" y="5122578"/>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Quotation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Credibility, Insight</a:t>
            </a:r>
          </a:p>
        </p:txBody>
      </p:sp>
      <p:sp>
        <p:nvSpPr>
          <p:cNvPr id="3" name="Content Placeholder 2"/>
          <p:cNvSpPr>
            <a:spLocks noGrp="1"/>
          </p:cNvSpPr>
          <p:nvPr>
            <p:ph idx="1"/>
          </p:nvPr>
        </p:nvSpPr>
        <p:spPr>
          <a:xfrm>
            <a:off x="719726" y="2441448"/>
            <a:ext cx="7467600" cy="4873752"/>
          </a:xfrm>
        </p:spPr>
        <p:txBody>
          <a:bodyPr/>
          <a:lstStyle/>
          <a:p>
            <a:pPr marL="0" indent="0">
              <a:buNone/>
            </a:pPr>
            <a:endParaRPr lang="en-US" b="1" dirty="0">
              <a:solidFill>
                <a:schemeClr val="accent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056" y="1282030"/>
            <a:ext cx="12869645" cy="4718870"/>
          </a:xfrm>
          <a:prstGeom prst="rect">
            <a:avLst/>
          </a:prstGeom>
        </p:spPr>
      </p:pic>
      <p:sp>
        <p:nvSpPr>
          <p:cNvPr id="6" name="Content Placeholder 2"/>
          <p:cNvSpPr txBox="1">
            <a:spLocks/>
          </p:cNvSpPr>
          <p:nvPr/>
        </p:nvSpPr>
        <p:spPr>
          <a:xfrm>
            <a:off x="1172647" y="1282030"/>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accent1"/>
                </a:solidFill>
              </a:rPr>
              <a:t>Credibility</a:t>
            </a:r>
          </a:p>
          <a:p>
            <a:r>
              <a:rPr lang="en-US" sz="6500" b="1" dirty="0">
                <a:solidFill>
                  <a:schemeClr val="accent1"/>
                </a:solidFill>
              </a:rPr>
              <a:t>Insight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tretch>
            <a:fillRect/>
          </a:stretch>
        </p:blipFill>
        <p:spPr>
          <a:xfrm>
            <a:off x="497541" y="0"/>
            <a:ext cx="7826189" cy="782618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Humor</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4167" y="376517"/>
            <a:ext cx="11846767" cy="5923384"/>
          </a:xfrm>
        </p:spPr>
      </p:pic>
      <p:sp>
        <p:nvSpPr>
          <p:cNvPr id="4" name="Content Placeholder 2"/>
          <p:cNvSpPr txBox="1">
            <a:spLocks/>
          </p:cNvSpPr>
          <p:nvPr/>
        </p:nvSpPr>
        <p:spPr>
          <a:xfrm>
            <a:off x="4572357" y="4759508"/>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Humor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Relaxes audience</a:t>
            </a:r>
          </a:p>
        </p:txBody>
      </p:sp>
      <p:sp>
        <p:nvSpPr>
          <p:cNvPr id="3" name="Content Placeholder 2"/>
          <p:cNvSpPr>
            <a:spLocks noGrp="1"/>
          </p:cNvSpPr>
          <p:nvPr>
            <p:ph idx="1"/>
          </p:nvPr>
        </p:nvSpPr>
        <p:spPr>
          <a:xfrm>
            <a:off x="475207" y="2430493"/>
            <a:ext cx="7467600" cy="4873752"/>
          </a:xfrm>
        </p:spPr>
        <p:txBody>
          <a:bodyPr/>
          <a:lstStyle/>
          <a:p>
            <a:pPr marL="0" indent="0">
              <a:buNone/>
            </a:pPr>
            <a:endParaRPr lang="en-US" b="1" dirty="0">
              <a:solidFill>
                <a:schemeClr val="accent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022" y="0"/>
            <a:ext cx="10554818" cy="7019365"/>
          </a:xfrm>
          <a:prstGeom prst="rect">
            <a:avLst/>
          </a:prstGeom>
        </p:spPr>
      </p:pic>
      <p:sp>
        <p:nvSpPr>
          <p:cNvPr id="6" name="Content Placeholder 2"/>
          <p:cNvSpPr txBox="1">
            <a:spLocks/>
          </p:cNvSpPr>
          <p:nvPr/>
        </p:nvSpPr>
        <p:spPr>
          <a:xfrm>
            <a:off x="1653990" y="133568"/>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a:solidFill>
                  <a:schemeClr val="bg1"/>
                </a:solidFill>
              </a:rPr>
              <a:t>Relaxes audience</a:t>
            </a:r>
            <a:endParaRPr lang="en-US" sz="6500" b="1"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accent6"/>
        </a:solidFill>
        <a:effectLst/>
      </p:bgPr>
    </p:bg>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9965" y="26893"/>
            <a:ext cx="9869401" cy="6831107"/>
          </a:xfrm>
        </p:spPr>
      </p:pic>
      <p:sp>
        <p:nvSpPr>
          <p:cNvPr id="2" name="Title 1"/>
          <p:cNvSpPr>
            <a:spLocks noGrp="1"/>
          </p:cNvSpPr>
          <p:nvPr>
            <p:ph type="title"/>
          </p:nvPr>
        </p:nvSpPr>
        <p:spPr>
          <a:xfrm>
            <a:off x="404289" y="336924"/>
            <a:ext cx="8760630" cy="709865"/>
          </a:xfrm>
        </p:spPr>
        <p:txBody>
          <a:bodyPr/>
          <a:lstStyle/>
          <a:p>
            <a:r>
              <a:rPr lang="en-US" dirty="0"/>
              <a:t>Ronald Reagan, 1983 Evangelical Convention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Humor/Ronald Reagan, Evangelical convention, 3-8-83</a:t>
            </a:r>
          </a:p>
        </p:txBody>
      </p:sp>
      <p:sp>
        <p:nvSpPr>
          <p:cNvPr id="3" name="Content Placeholder 2"/>
          <p:cNvSpPr>
            <a:spLocks noGrp="1"/>
          </p:cNvSpPr>
          <p:nvPr>
            <p:ph idx="1"/>
          </p:nvPr>
        </p:nvSpPr>
        <p:spPr>
          <a:xfrm>
            <a:off x="328381" y="-357804"/>
            <a:ext cx="8068234" cy="6656294"/>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txBody>
          <a:bodyPr>
            <a:noAutofit/>
          </a:bodyPr>
          <a:lstStyle/>
          <a:p>
            <a:pPr marL="0" indent="0">
              <a:buNone/>
            </a:pPr>
            <a:endParaRPr lang="en-US" dirty="0"/>
          </a:p>
          <a:p>
            <a:pPr marL="0" indent="0">
              <a:buNone/>
            </a:pPr>
            <a:r>
              <a:rPr lang="en-US" sz="3500" dirty="0"/>
              <a:t>An evangelical minister and a politician arrived at Heaven's gate one day. St. Peter showed them their quarters. He gave the minister a a small, single room with a bed, chair, and table.</a:t>
            </a:r>
            <a:br>
              <a:rPr lang="en-US" sz="3500" dirty="0"/>
            </a:br>
            <a:r>
              <a:rPr lang="en-US" sz="3500" dirty="0"/>
              <a:t>The politician </a:t>
            </a:r>
            <a:br>
              <a:rPr lang="en-US" sz="3500" dirty="0"/>
            </a:br>
            <a:r>
              <a:rPr lang="en-US" sz="3500" dirty="0"/>
              <a:t>was a little </a:t>
            </a:r>
            <a:br>
              <a:rPr lang="en-US" sz="3500" dirty="0"/>
            </a:br>
            <a:r>
              <a:rPr lang="en-US" sz="3500" dirty="0"/>
              <a:t>worried about </a:t>
            </a:r>
            <a:br>
              <a:rPr lang="en-US" sz="3500" dirty="0"/>
            </a:br>
            <a:r>
              <a:rPr lang="en-US" sz="3500" dirty="0" err="1"/>
              <a:t>whathe</a:t>
            </a:r>
            <a:r>
              <a:rPr lang="en-US" sz="3500" dirty="0"/>
              <a:t> might </a:t>
            </a:r>
            <a:br>
              <a:rPr lang="en-US" sz="3500" dirty="0"/>
            </a:br>
            <a:r>
              <a:rPr lang="en-US" sz="3500" dirty="0"/>
              <a:t>get…</a:t>
            </a:r>
          </a:p>
        </p:txBody>
      </p:sp>
      <p:pic>
        <p:nvPicPr>
          <p:cNvPr id="4" name="Picture 3">
            <a:extLst>
              <a:ext uri="{FF2B5EF4-FFF2-40B4-BE49-F238E27FC236}">
                <a16:creationId xmlns:a16="http://schemas.microsoft.com/office/drawing/2014/main" id="{B68F8193-A49B-D448-9C83-DE7B7E334914}"/>
              </a:ext>
            </a:extLst>
          </p:cNvPr>
          <p:cNvPicPr>
            <a:picLocks noChangeAspect="1"/>
          </p:cNvPicPr>
          <p:nvPr/>
        </p:nvPicPr>
        <p:blipFill>
          <a:blip r:embed="rId2"/>
          <a:stretch>
            <a:fillRect/>
          </a:stretch>
        </p:blipFill>
        <p:spPr>
          <a:xfrm>
            <a:off x="4229570" y="3147827"/>
            <a:ext cx="4861422" cy="4120990"/>
          </a:xfrm>
          <a:prstGeom prst="rect">
            <a:avLst/>
          </a:prstGeom>
        </p:spPr>
      </p:pic>
    </p:spTree>
    <p:extLst>
      <p:ext uri="{BB962C8B-B14F-4D97-AF65-F5344CB8AC3E}">
        <p14:creationId xmlns:p14="http://schemas.microsoft.com/office/powerpoint/2010/main" val="16762705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607" y="526870"/>
            <a:ext cx="8306570" cy="6085362"/>
          </a:xfrm>
        </p:spPr>
        <p:txBody>
          <a:bodyPr>
            <a:noAutofit/>
          </a:bodyPr>
          <a:lstStyle/>
          <a:p>
            <a:pPr marL="0" indent="0">
              <a:buNone/>
            </a:pPr>
            <a:r>
              <a:rPr lang="en-US" dirty="0"/>
              <a:t>…St. Peter said to him, “You get a beautiful mansion.” The man said, ”Wait, something’s wrong—how do I get this while the godly man gets a single room?" St. Peter said, "We've got thousands of clergy here, but you’re the first politician to ever made it."	</a:t>
            </a:r>
          </a:p>
          <a:p>
            <a:endParaRPr lang="en-US" dirty="0"/>
          </a:p>
        </p:txBody>
      </p:sp>
    </p:spTree>
    <p:extLst>
      <p:ext uri="{BB962C8B-B14F-4D97-AF65-F5344CB8AC3E}">
        <p14:creationId xmlns:p14="http://schemas.microsoft.com/office/powerpoint/2010/main" val="26072549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8913" y="107578"/>
            <a:ext cx="8790616" cy="6592962"/>
          </a:xfrm>
          <a:prstGeom prst="rect">
            <a:avLst/>
          </a:prstGeom>
        </p:spPr>
      </p:pic>
      <p:sp>
        <p:nvSpPr>
          <p:cNvPr id="3" name="Content Placeholder 2"/>
          <p:cNvSpPr>
            <a:spLocks noGrp="1"/>
          </p:cNvSpPr>
          <p:nvPr>
            <p:ph idx="1"/>
          </p:nvPr>
        </p:nvSpPr>
        <p:spPr>
          <a:xfrm>
            <a:off x="2421878" y="5506187"/>
            <a:ext cx="6722122" cy="1194353"/>
          </a:xfrm>
          <a:solidFill>
            <a:schemeClr val="accent1"/>
          </a:solidFill>
        </p:spPr>
        <p:txBody>
          <a:bodyPr>
            <a:noAutofit/>
          </a:bodyPr>
          <a:lstStyle/>
          <a:p>
            <a:pPr marL="0" indent="0">
              <a:buNone/>
            </a:pPr>
            <a:r>
              <a:rPr lang="en-US" sz="3000" b="1" u="sng" dirty="0">
                <a:solidFill>
                  <a:schemeClr val="bg1"/>
                </a:solidFill>
              </a:rPr>
              <a:t>One </a:t>
            </a:r>
            <a:r>
              <a:rPr lang="en-US" sz="3000" b="1" u="sng">
                <a:solidFill>
                  <a:schemeClr val="bg1"/>
                </a:solidFill>
              </a:rPr>
              <a:t>student:</a:t>
            </a:r>
            <a:r>
              <a:rPr lang="en-US" sz="3000">
                <a:solidFill>
                  <a:schemeClr val="bg1"/>
                </a:solidFill>
              </a:rPr>
              <a:t> I take </a:t>
            </a:r>
            <a:r>
              <a:rPr lang="en-US" sz="3000" dirty="0">
                <a:solidFill>
                  <a:schemeClr val="bg1"/>
                </a:solidFill>
              </a:rPr>
              <a:t>it most of you know the mating habit of salmon.</a:t>
            </a:r>
          </a:p>
        </p:txBody>
      </p:sp>
    </p:spTree>
    <p:extLst>
      <p:ext uri="{BB962C8B-B14F-4D97-AF65-F5344CB8AC3E}">
        <p14:creationId xmlns:p14="http://schemas.microsoft.com/office/powerpoint/2010/main" val="1734103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7070" y="927098"/>
            <a:ext cx="6343672" cy="709865"/>
          </a:xfrm>
        </p:spPr>
        <p:txBody>
          <a:bodyPr/>
          <a:lstStyle/>
          <a:p>
            <a:r>
              <a:rPr lang="en-US" dirty="0">
                <a:solidFill>
                  <a:schemeClr val="tx1"/>
                </a:solidFill>
              </a:rPr>
              <a:t>Types of Intros…</a:t>
            </a:r>
          </a:p>
        </p:txBody>
      </p:sp>
      <p:sp>
        <p:nvSpPr>
          <p:cNvPr id="3" name="Content Placeholder 2"/>
          <p:cNvSpPr>
            <a:spLocks noGrp="1"/>
          </p:cNvSpPr>
          <p:nvPr>
            <p:ph idx="1"/>
          </p:nvPr>
        </p:nvSpPr>
        <p:spPr>
          <a:xfrm>
            <a:off x="815170" y="1892300"/>
            <a:ext cx="8328830" cy="5381752"/>
          </a:xfrm>
        </p:spPr>
        <p:txBody>
          <a:bodyPr>
            <a:noAutofit/>
          </a:bodyPr>
          <a:lstStyle/>
          <a:p>
            <a:pPr marL="0" indent="0">
              <a:buNone/>
            </a:pPr>
            <a:r>
              <a:rPr lang="en-US" sz="4500" b="1" dirty="0">
                <a:solidFill>
                  <a:schemeClr val="accent1"/>
                </a:solidFill>
              </a:rPr>
              <a:t>Identifying with Audience</a:t>
            </a:r>
          </a:p>
          <a:p>
            <a:pPr marL="0" indent="0">
              <a:buNone/>
            </a:pPr>
            <a:r>
              <a:rPr lang="en-US" sz="4500" b="1" dirty="0"/>
              <a:t>Identifying with the Occasion</a:t>
            </a:r>
          </a:p>
          <a:p>
            <a:pPr marL="0" indent="0">
              <a:buNone/>
            </a:pPr>
            <a:r>
              <a:rPr lang="en-US" sz="4500" b="1" dirty="0">
                <a:solidFill>
                  <a:schemeClr val="accent1"/>
                </a:solidFill>
              </a:rPr>
              <a:t>Stating the Purpose</a:t>
            </a:r>
          </a:p>
          <a:p>
            <a:pPr marL="0" indent="0">
              <a:buNone/>
            </a:pPr>
            <a:r>
              <a:rPr lang="en-US" sz="4500" b="1" dirty="0"/>
              <a:t>Stating Importance of Topic</a:t>
            </a:r>
          </a:p>
          <a:p>
            <a:pPr marL="0" indent="0">
              <a:buNone/>
            </a:pPr>
            <a:r>
              <a:rPr lang="en-US" sz="4500" b="1" dirty="0">
                <a:solidFill>
                  <a:schemeClr val="accent1"/>
                </a:solidFill>
              </a:rPr>
              <a:t>Starling Statistic</a:t>
            </a:r>
          </a:p>
          <a:p>
            <a:pPr marL="0" indent="0">
              <a:buNone/>
            </a:pPr>
            <a:r>
              <a:rPr lang="en-US" sz="4500" b="1" dirty="0"/>
              <a:t>Narration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070" y="1955800"/>
            <a:ext cx="7467600" cy="5381752"/>
          </a:xfrm>
        </p:spPr>
        <p:txBody>
          <a:bodyPr>
            <a:normAutofit/>
          </a:bodyPr>
          <a:lstStyle/>
          <a:p>
            <a:pPr marL="0" indent="0">
              <a:buNone/>
            </a:pPr>
            <a:r>
              <a:rPr lang="en-US" sz="4500" b="1" dirty="0">
                <a:solidFill>
                  <a:schemeClr val="accent1"/>
                </a:solidFill>
              </a:rPr>
              <a:t>Analogy</a:t>
            </a:r>
          </a:p>
          <a:p>
            <a:pPr marL="0" indent="0">
              <a:buNone/>
            </a:pPr>
            <a:r>
              <a:rPr lang="en-US" sz="4500" b="1" dirty="0"/>
              <a:t>Create a vivid setting</a:t>
            </a:r>
          </a:p>
          <a:p>
            <a:pPr marL="0" indent="0">
              <a:buNone/>
            </a:pPr>
            <a:r>
              <a:rPr lang="en-US" sz="4500" b="1" dirty="0">
                <a:solidFill>
                  <a:schemeClr val="accent1"/>
                </a:solidFill>
              </a:rPr>
              <a:t>Rhetorical Question</a:t>
            </a:r>
          </a:p>
          <a:p>
            <a:pPr marL="0" indent="0">
              <a:buNone/>
            </a:pPr>
            <a:r>
              <a:rPr lang="en-US" sz="4500" b="1" dirty="0">
                <a:solidFill>
                  <a:schemeClr val="tx1"/>
                </a:solidFill>
              </a:rPr>
              <a:t>Quotation </a:t>
            </a:r>
          </a:p>
          <a:p>
            <a:pPr marL="0" indent="0">
              <a:buNone/>
            </a:pPr>
            <a:r>
              <a:rPr lang="en-US" sz="4500" b="1" dirty="0">
                <a:solidFill>
                  <a:schemeClr val="accent1"/>
                </a:solidFill>
              </a:rPr>
              <a:t>Humor</a:t>
            </a:r>
          </a:p>
          <a:p>
            <a:endParaRPr lang="en-US" dirty="0"/>
          </a:p>
        </p:txBody>
      </p:sp>
      <p:sp>
        <p:nvSpPr>
          <p:cNvPr id="4" name="Title 1"/>
          <p:cNvSpPr>
            <a:spLocks noGrp="1"/>
          </p:cNvSpPr>
          <p:nvPr>
            <p:ph type="title"/>
          </p:nvPr>
        </p:nvSpPr>
        <p:spPr>
          <a:xfrm>
            <a:off x="777070" y="927098"/>
            <a:ext cx="6343672" cy="709865"/>
          </a:xfrm>
        </p:spPr>
        <p:txBody>
          <a:bodyPr/>
          <a:lstStyle/>
          <a:p>
            <a:r>
              <a:rPr lang="en-US" dirty="0">
                <a:solidFill>
                  <a:schemeClr val="tx1"/>
                </a:solidFill>
              </a:rPr>
              <a:t>Types of Intros…</a:t>
            </a:r>
          </a:p>
        </p:txBody>
      </p:sp>
    </p:spTree>
    <p:extLst>
      <p:ext uri="{BB962C8B-B14F-4D97-AF65-F5344CB8AC3E}">
        <p14:creationId xmlns:p14="http://schemas.microsoft.com/office/powerpoint/2010/main" val="1494273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833530" cy="709865"/>
          </a:xfrm>
        </p:spPr>
        <p:txBody>
          <a:bodyPr/>
          <a:lstStyle/>
          <a:p>
            <a:r>
              <a:rPr lang="en-US" dirty="0"/>
              <a:t>Conclusions (wrap it up)</a:t>
            </a:r>
          </a:p>
        </p:txBody>
      </p:sp>
      <p:sp>
        <p:nvSpPr>
          <p:cNvPr id="6" name="Content Placeholder 2"/>
          <p:cNvSpPr txBox="1">
            <a:spLocks/>
          </p:cNvSpPr>
          <p:nvPr/>
        </p:nvSpPr>
        <p:spPr>
          <a:xfrm>
            <a:off x="4088263" y="4140943"/>
            <a:ext cx="5677979"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a:solidFill>
                  <a:schemeClr val="bg1"/>
                </a:solidFill>
              </a:rPr>
              <a:t>Conclusions—Wrap it up</a:t>
            </a:r>
            <a:endParaRPr lang="en-US" sz="6500" b="1" dirty="0">
              <a:solidFill>
                <a:schemeClr val="bg1"/>
              </a:solidFill>
            </a:endParaRPr>
          </a:p>
        </p:txBody>
      </p:sp>
      <p:sp>
        <p:nvSpPr>
          <p:cNvPr id="3" name="Content Placeholder 2"/>
          <p:cNvSpPr>
            <a:spLocks noGrp="1"/>
          </p:cNvSpPr>
          <p:nvPr>
            <p:ph idx="1"/>
          </p:nvPr>
        </p:nvSpPr>
        <p:spPr/>
        <p:txBody>
          <a:bodyPr/>
          <a:lstStyle/>
          <a:p>
            <a:endParaRPr lang="en-US"/>
          </a:p>
        </p:txBody>
      </p:sp>
      <p:pic>
        <p:nvPicPr>
          <p:cNvPr id="7" name="Picture 6"/>
          <p:cNvPicPr>
            <a:picLocks noChangeAspect="1"/>
          </p:cNvPicPr>
          <p:nvPr/>
        </p:nvPicPr>
        <p:blipFill>
          <a:blip r:embed="rId3"/>
          <a:stretch>
            <a:fillRect/>
          </a:stretch>
        </p:blipFill>
        <p:spPr>
          <a:xfrm>
            <a:off x="-1277471" y="-134469"/>
            <a:ext cx="13082451" cy="7355540"/>
          </a:xfrm>
          <a:prstGeom prst="rect">
            <a:avLst/>
          </a:prstGeom>
        </p:spPr>
      </p:pic>
      <p:pic>
        <p:nvPicPr>
          <p:cNvPr id="8" name="Picture 7"/>
          <p:cNvPicPr>
            <a:picLocks noChangeAspect="1"/>
          </p:cNvPicPr>
          <p:nvPr/>
        </p:nvPicPr>
        <p:blipFill>
          <a:blip r:embed="rId3"/>
          <a:stretch>
            <a:fillRect/>
          </a:stretch>
        </p:blipFill>
        <p:spPr>
          <a:xfrm>
            <a:off x="-1290918" y="-134469"/>
            <a:ext cx="13082451" cy="7355540"/>
          </a:xfrm>
          <a:prstGeom prst="rect">
            <a:avLst/>
          </a:prstGeom>
        </p:spPr>
      </p:pic>
      <p:sp>
        <p:nvSpPr>
          <p:cNvPr id="9" name="Content Placeholder 2"/>
          <p:cNvSpPr txBox="1">
            <a:spLocks/>
          </p:cNvSpPr>
          <p:nvPr/>
        </p:nvSpPr>
        <p:spPr>
          <a:xfrm>
            <a:off x="634318" y="1949638"/>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Conclusions</a:t>
            </a:r>
          </a:p>
          <a:p>
            <a:r>
              <a:rPr lang="en-US" sz="6500" b="1" dirty="0">
                <a:solidFill>
                  <a:schemeClr val="bg1"/>
                </a:solidFill>
              </a:rPr>
              <a:t>Wrap it up</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purpose?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9545" y="-161364"/>
            <a:ext cx="11048186" cy="7360854"/>
          </a:xfrm>
        </p:spPr>
      </p:pic>
      <p:sp>
        <p:nvSpPr>
          <p:cNvPr id="4" name="Content Placeholder 2"/>
          <p:cNvSpPr txBox="1">
            <a:spLocks/>
          </p:cNvSpPr>
          <p:nvPr/>
        </p:nvSpPr>
        <p:spPr>
          <a:xfrm>
            <a:off x="3913156" y="625197"/>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a:solidFill>
                  <a:schemeClr val="bg1"/>
                </a:solidFill>
              </a:rPr>
              <a:t>Purpose?</a:t>
            </a:r>
            <a:endParaRPr lang="en-US" sz="6500" b="1" dirty="0">
              <a:solidFill>
                <a:schemeClr val="bg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Signals end</a:t>
            </a:r>
          </a:p>
        </p:txBody>
      </p:sp>
      <p:pic>
        <p:nvPicPr>
          <p:cNvPr id="6" name="Picture 5"/>
          <p:cNvPicPr>
            <a:picLocks noChangeAspect="1"/>
          </p:cNvPicPr>
          <p:nvPr/>
        </p:nvPicPr>
        <p:blipFill>
          <a:blip r:embed="rId3"/>
          <a:stretch>
            <a:fillRect/>
          </a:stretch>
        </p:blipFill>
        <p:spPr>
          <a:xfrm>
            <a:off x="-2783538" y="-53788"/>
            <a:ext cx="11993134" cy="6911787"/>
          </a:xfrm>
          <a:prstGeom prst="rect">
            <a:avLst/>
          </a:prstGeom>
        </p:spPr>
      </p:pic>
      <p:sp>
        <p:nvSpPr>
          <p:cNvPr id="7" name="Content Placeholder 2"/>
          <p:cNvSpPr txBox="1">
            <a:spLocks/>
          </p:cNvSpPr>
          <p:nvPr/>
        </p:nvSpPr>
        <p:spPr>
          <a:xfrm>
            <a:off x="5984006" y="980130"/>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a:solidFill>
                  <a:schemeClr val="accent1"/>
                </a:solidFill>
              </a:rPr>
              <a:t>Signals </a:t>
            </a:r>
            <a:br>
              <a:rPr lang="en-US" sz="6500" b="1">
                <a:solidFill>
                  <a:schemeClr val="accent1"/>
                </a:solidFill>
              </a:rPr>
            </a:br>
            <a:r>
              <a:rPr lang="en-US" sz="6500" b="1">
                <a:solidFill>
                  <a:schemeClr val="accent1"/>
                </a:solidFill>
              </a:rPr>
              <a:t>end</a:t>
            </a:r>
            <a:endParaRPr lang="en-US" sz="6500" b="1" dirty="0">
              <a:solidFill>
                <a:schemeClr val="accent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Makes final appeal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106" y="-188258"/>
            <a:ext cx="10798090" cy="7180730"/>
          </a:xfrm>
          <a:prstGeom prst="rect">
            <a:avLst/>
          </a:prstGeom>
        </p:spPr>
      </p:pic>
      <p:sp>
        <p:nvSpPr>
          <p:cNvPr id="7" name="Content Placeholder 2"/>
          <p:cNvSpPr txBox="1">
            <a:spLocks/>
          </p:cNvSpPr>
          <p:nvPr/>
        </p:nvSpPr>
        <p:spPr>
          <a:xfrm>
            <a:off x="188260" y="323297"/>
            <a:ext cx="14307735"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Makes final appeal</a:t>
            </a:r>
          </a:p>
        </p:txBody>
      </p:sp>
    </p:spTree>
    <p:extLst>
      <p:ext uri="{BB962C8B-B14F-4D97-AF65-F5344CB8AC3E}">
        <p14:creationId xmlns:p14="http://schemas.microsoft.com/office/powerpoint/2010/main" val="16482093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Conclusions</a:t>
            </a:r>
          </a:p>
        </p:txBody>
      </p:sp>
      <p:pic>
        <p:nvPicPr>
          <p:cNvPr id="8" name="Content Placeholder 7" descr="the end-3.jpg"/>
          <p:cNvPicPr>
            <a:picLocks noGrp="1" noChangeAspect="1"/>
          </p:cNvPicPr>
          <p:nvPr>
            <p:ph idx="1"/>
          </p:nvPr>
        </p:nvPicPr>
        <p:blipFill>
          <a:blip r:embed="rId2">
            <a:alphaModFix/>
          </a:blip>
          <a:srcRect l="-7385" r="-7385"/>
          <a:stretch>
            <a:fillRect/>
          </a:stretch>
        </p:blipFill>
        <p:spPr>
          <a:xfrm>
            <a:off x="-794269" y="-13062"/>
            <a:ext cx="10669789" cy="6963672"/>
          </a:xfrm>
        </p:spPr>
      </p:pic>
      <p:sp>
        <p:nvSpPr>
          <p:cNvPr id="4" name="Title 1"/>
          <p:cNvSpPr txBox="1">
            <a:spLocks/>
          </p:cNvSpPr>
          <p:nvPr/>
        </p:nvSpPr>
        <p:spPr bwMode="gray">
          <a:xfrm>
            <a:off x="1018370" y="1079498"/>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Types of Conclusions</a:t>
            </a:r>
            <a:endParaRPr lang="en-US" dirty="0"/>
          </a:p>
        </p:txBody>
      </p:sp>
    </p:spTree>
    <p:extLst>
      <p:ext uri="{BB962C8B-B14F-4D97-AF65-F5344CB8AC3E}">
        <p14:creationId xmlns:p14="http://schemas.microsoft.com/office/powerpoint/2010/main" val="17809961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Summarizing</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067" y="0"/>
            <a:ext cx="11054055" cy="7373055"/>
          </a:xfrm>
        </p:spPr>
      </p:pic>
      <p:sp>
        <p:nvSpPr>
          <p:cNvPr id="4" name="Content Placeholder 2"/>
          <p:cNvSpPr txBox="1">
            <a:spLocks/>
          </p:cNvSpPr>
          <p:nvPr/>
        </p:nvSpPr>
        <p:spPr>
          <a:xfrm>
            <a:off x="2345146" y="121023"/>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Summarizing</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Clarifies, Organizes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7874" y="0"/>
            <a:ext cx="13001623" cy="6858000"/>
          </a:xfrm>
          <a:prstGeom prst="rect">
            <a:avLst/>
          </a:prstGeom>
        </p:spPr>
      </p:pic>
      <p:sp>
        <p:nvSpPr>
          <p:cNvPr id="6" name="Content Placeholder 2"/>
          <p:cNvSpPr txBox="1">
            <a:spLocks/>
          </p:cNvSpPr>
          <p:nvPr/>
        </p:nvSpPr>
        <p:spPr>
          <a:xfrm>
            <a:off x="645459" y="5809129"/>
            <a:ext cx="6360459" cy="952738"/>
          </a:xfrm>
          <a:prstGeom prst="rect">
            <a:avLst/>
          </a:prstGeom>
          <a:solidFill>
            <a:schemeClr val="accent1"/>
          </a:solidFill>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4500" b="1" dirty="0">
                <a:solidFill>
                  <a:schemeClr val="bg1"/>
                </a:solidFill>
              </a:rPr>
              <a:t>Clarifies/not verbatim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6"/>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408769" y="187511"/>
            <a:ext cx="8493183" cy="709865"/>
          </a:xfrm>
        </p:spPr>
        <p:txBody>
          <a:bodyPr/>
          <a:lstStyle/>
          <a:p>
            <a:r>
              <a:rPr lang="en-US" sz="3500" dirty="0"/>
              <a:t>Randy </a:t>
            </a:r>
            <a:r>
              <a:rPr lang="en-US" sz="3500" dirty="0" err="1"/>
              <a:t>Pausch</a:t>
            </a:r>
            <a:r>
              <a:rPr lang="en-US" sz="3500" dirty="0"/>
              <a:t>, The Last Lecture, 2007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270" y="234472"/>
            <a:ext cx="8093669" cy="6092952"/>
          </a:xfrm>
        </p:spPr>
        <p:txBody>
          <a:bodyPr>
            <a:normAutofit lnSpcReduction="10000"/>
          </a:bodyPr>
          <a:lstStyle/>
          <a:p>
            <a:pPr marL="0" indent="0">
              <a:buNone/>
            </a:pPr>
            <a:r>
              <a:rPr lang="en-US" sz="3500" dirty="0"/>
              <a:t>So today’s talk was about my childhood dreams, enabling the dreams of others, and some lessons learned. It’s not about how to achieve your dreams. It’s about</a:t>
            </a:r>
            <a:br>
              <a:rPr lang="en-US" sz="3500" dirty="0"/>
            </a:br>
            <a:r>
              <a:rPr lang="en-US" sz="3500" dirty="0"/>
              <a:t>                                 how to lead your</a:t>
            </a:r>
            <a:br>
              <a:rPr lang="en-US" sz="3500" dirty="0"/>
            </a:br>
            <a:r>
              <a:rPr lang="en-US" sz="3500" dirty="0"/>
              <a:t>                                 life. If you lead</a:t>
            </a:r>
            <a:br>
              <a:rPr lang="en-US" sz="3500" dirty="0"/>
            </a:br>
            <a:r>
              <a:rPr lang="en-US" sz="3500" dirty="0"/>
              <a:t>                                 your life the right</a:t>
            </a:r>
            <a:br>
              <a:rPr lang="en-US" sz="3500" dirty="0"/>
            </a:br>
            <a:r>
              <a:rPr lang="en-US" sz="3500" dirty="0"/>
              <a:t>                                 way, the karma</a:t>
            </a:r>
            <a:br>
              <a:rPr lang="en-US" sz="3500" dirty="0"/>
            </a:br>
            <a:r>
              <a:rPr lang="en-US" sz="3500" dirty="0"/>
              <a:t>                                 will take care of</a:t>
            </a:r>
            <a:br>
              <a:rPr lang="en-US" sz="3500" dirty="0"/>
            </a:br>
            <a:r>
              <a:rPr lang="en-US" sz="3500" dirty="0"/>
              <a:t>                                 itself. The dreams</a:t>
            </a:r>
            <a:br>
              <a:rPr lang="en-US" sz="3500" dirty="0"/>
            </a:br>
            <a:r>
              <a:rPr lang="en-US" sz="3500" dirty="0"/>
              <a:t>                                 will come to you.</a:t>
            </a:r>
          </a:p>
        </p:txBody>
      </p:sp>
      <p:pic>
        <p:nvPicPr>
          <p:cNvPr id="2" name="Picture 1">
            <a:extLst>
              <a:ext uri="{FF2B5EF4-FFF2-40B4-BE49-F238E27FC236}">
                <a16:creationId xmlns:a16="http://schemas.microsoft.com/office/drawing/2014/main" id="{B2AA12D5-E877-7B4E-8997-FD7D1AF859A0}"/>
              </a:ext>
            </a:extLst>
          </p:cNvPr>
          <p:cNvPicPr>
            <a:picLocks noChangeAspect="1"/>
          </p:cNvPicPr>
          <p:nvPr/>
        </p:nvPicPr>
        <p:blipFill>
          <a:blip r:embed="rId2"/>
          <a:stretch>
            <a:fillRect/>
          </a:stretch>
        </p:blipFill>
        <p:spPr>
          <a:xfrm>
            <a:off x="254276" y="2872195"/>
            <a:ext cx="4506977" cy="3388967"/>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Narration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1166815" cy="7261413"/>
          </a:xfrm>
        </p:spPr>
      </p:pic>
      <p:sp>
        <p:nvSpPr>
          <p:cNvPr id="5" name="Title 1"/>
          <p:cNvSpPr txBox="1">
            <a:spLocks/>
          </p:cNvSpPr>
          <p:nvPr/>
        </p:nvSpPr>
        <p:spPr bwMode="gray">
          <a:xfrm>
            <a:off x="1162710" y="217233"/>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7000" dirty="0"/>
              <a:t>Narration</a:t>
            </a:r>
          </a:p>
        </p:txBody>
      </p:sp>
    </p:spTree>
    <p:extLst>
      <p:ext uri="{BB962C8B-B14F-4D97-AF65-F5344CB8AC3E}">
        <p14:creationId xmlns:p14="http://schemas.microsoft.com/office/powerpoint/2010/main" val="5240520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6149" y="0"/>
            <a:ext cx="9346040" cy="6858000"/>
          </a:xfrm>
          <a:prstGeom prst="rect">
            <a:avLst/>
          </a:prstGeom>
        </p:spPr>
      </p:pic>
      <p:sp>
        <p:nvSpPr>
          <p:cNvPr id="2" name="Title 1"/>
          <p:cNvSpPr>
            <a:spLocks noGrp="1"/>
          </p:cNvSpPr>
          <p:nvPr>
            <p:ph type="title"/>
          </p:nvPr>
        </p:nvSpPr>
        <p:spPr>
          <a:xfrm>
            <a:off x="112938" y="483347"/>
            <a:ext cx="9609286" cy="709865"/>
          </a:xfrm>
        </p:spPr>
        <p:txBody>
          <a:bodyPr/>
          <a:lstStyle/>
          <a:p>
            <a:r>
              <a:rPr lang="en-US" sz="3500" dirty="0">
                <a:solidFill>
                  <a:schemeClr val="tx1"/>
                </a:solidFill>
              </a:rPr>
              <a:t>Ronald Reagan, Brandenburg Gate, 1987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8353" y="262217"/>
            <a:ext cx="8537388" cy="6169152"/>
          </a:xfrm>
        </p:spPr>
        <p:txBody>
          <a:bodyPr>
            <a:noAutofit/>
          </a:bodyPr>
          <a:lstStyle/>
          <a:p>
            <a:pPr marL="0" indent="0">
              <a:buNone/>
            </a:pPr>
            <a:r>
              <a:rPr lang="en-US" dirty="0"/>
              <a:t>Years ago, before the East Germans began rebuilding churches, they erected a secular structure: the TV tower at </a:t>
            </a:r>
            <a:r>
              <a:rPr lang="en-US" dirty="0" err="1"/>
              <a:t>Alexanderplatz</a:t>
            </a:r>
            <a:r>
              <a:rPr lang="en-US" dirty="0"/>
              <a:t>. Ever since, the authorities have been working to correct what they view as the tower's one major flaw: treating the glass sphere at the top with paints and chemicals</a:t>
            </a:r>
            <a:r>
              <a:rPr lang="is-IS" dirty="0"/>
              <a:t>…</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6990" y="234272"/>
            <a:ext cx="4598504" cy="6389984"/>
          </a:xfrm>
        </p:spPr>
        <p:txBody>
          <a:bodyPr>
            <a:noAutofit/>
          </a:bodyPr>
          <a:lstStyle/>
          <a:p>
            <a:pPr marL="0" indent="0">
              <a:buNone/>
            </a:pPr>
            <a:r>
              <a:rPr lang="en-US" sz="3500" dirty="0"/>
              <a:t>Yet even today when the sun strikes that sphere—that sphere that towers over all Berlin—the light makes the sign of the cross. There in Berlin, like the city itself, symbols of love, symbols of worship, cannot be suppressed.</a:t>
            </a:r>
          </a:p>
        </p:txBody>
      </p:sp>
      <p:pic>
        <p:nvPicPr>
          <p:cNvPr id="4" name="Content Placeholder 3">
            <a:extLst>
              <a:ext uri="{FF2B5EF4-FFF2-40B4-BE49-F238E27FC236}">
                <a16:creationId xmlns:a16="http://schemas.microsoft.com/office/drawing/2014/main" id="{6D5862A6-7B2F-B146-BCE6-A06430B726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494" y="0"/>
            <a:ext cx="4398506" cy="6624256"/>
          </a:xfrm>
          <a:prstGeom prst="rect">
            <a:avLst/>
          </a:prstGeom>
        </p:spPr>
      </p:pic>
    </p:spTree>
    <p:extLst>
      <p:ext uri="{BB962C8B-B14F-4D97-AF65-F5344CB8AC3E}">
        <p14:creationId xmlns:p14="http://schemas.microsoft.com/office/powerpoint/2010/main" val="18936022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Rhetorical Question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8422" y="23316"/>
            <a:ext cx="12530911" cy="6834684"/>
          </a:xfrm>
        </p:spPr>
      </p:pic>
      <p:sp>
        <p:nvSpPr>
          <p:cNvPr id="6" name="Content Placeholder 2"/>
          <p:cNvSpPr txBox="1">
            <a:spLocks/>
          </p:cNvSpPr>
          <p:nvPr/>
        </p:nvSpPr>
        <p:spPr>
          <a:xfrm>
            <a:off x="2783541" y="5634318"/>
            <a:ext cx="5876365" cy="952738"/>
          </a:xfrm>
          <a:prstGeom prst="rect">
            <a:avLst/>
          </a:prstGeom>
          <a:solidFill>
            <a:schemeClr val="accent1"/>
          </a:solidFill>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4500" b="1">
                <a:solidFill>
                  <a:schemeClr val="bg1"/>
                </a:solidFill>
              </a:rPr>
              <a:t>Rhetorical Question</a:t>
            </a:r>
            <a:endParaRPr lang="en-US" sz="4500" b="1"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965577"/>
          </a:xfrm>
          <a:prstGeom prst="rect">
            <a:avLst/>
          </a:prstGeom>
        </p:spPr>
      </p:pic>
      <p:sp>
        <p:nvSpPr>
          <p:cNvPr id="2" name="Title 1"/>
          <p:cNvSpPr>
            <a:spLocks noGrp="1"/>
          </p:cNvSpPr>
          <p:nvPr>
            <p:ph type="title"/>
          </p:nvPr>
        </p:nvSpPr>
        <p:spPr>
          <a:xfrm>
            <a:off x="1686237" y="5942849"/>
            <a:ext cx="6866087" cy="709865"/>
          </a:xfrm>
        </p:spPr>
        <p:txBody>
          <a:bodyPr/>
          <a:lstStyle/>
          <a:p>
            <a:r>
              <a:rPr lang="en-US" sz="3500"/>
              <a:t>JFK, Inaugural </a:t>
            </a:r>
            <a:r>
              <a:rPr lang="en-US" sz="3500" dirty="0"/>
              <a:t>Address, 1961</a:t>
            </a:r>
          </a:p>
        </p:txBody>
      </p:sp>
    </p:spTree>
    <p:extLst>
      <p:ext uri="{BB962C8B-B14F-4D97-AF65-F5344CB8AC3E}">
        <p14:creationId xmlns:p14="http://schemas.microsoft.com/office/powerpoint/2010/main" val="21343411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5896" y="671996"/>
            <a:ext cx="5102087" cy="6305012"/>
          </a:xfrm>
        </p:spPr>
        <p:txBody>
          <a:bodyPr>
            <a:noAutofit/>
          </a:bodyPr>
          <a:lstStyle/>
          <a:p>
            <a:pPr marL="0" indent="0">
              <a:buNone/>
            </a:pPr>
            <a:r>
              <a:rPr lang="en-US" sz="3200" dirty="0"/>
              <a:t>Now the trumpet summons us again—not as a call to bear arms, though arms we need—not as a call to battle, though embattled we are—but a call to bear the burden of a long twilight struggle, year in and year out, "rejoicing in hope; patient in tribulation,” …</a:t>
            </a:r>
          </a:p>
          <a:p>
            <a:endParaRPr lang="en-US" dirty="0"/>
          </a:p>
        </p:txBody>
      </p:sp>
      <p:pic>
        <p:nvPicPr>
          <p:cNvPr id="2" name="Picture 1">
            <a:extLst>
              <a:ext uri="{FF2B5EF4-FFF2-40B4-BE49-F238E27FC236}">
                <a16:creationId xmlns:a16="http://schemas.microsoft.com/office/drawing/2014/main" id="{384DE290-ED28-484A-884B-9238B996BA05}"/>
              </a:ext>
            </a:extLst>
          </p:cNvPr>
          <p:cNvPicPr>
            <a:picLocks noChangeAspect="1"/>
          </p:cNvPicPr>
          <p:nvPr/>
        </p:nvPicPr>
        <p:blipFill>
          <a:blip r:embed="rId2"/>
          <a:stretch>
            <a:fillRect/>
          </a:stretch>
        </p:blipFill>
        <p:spPr>
          <a:xfrm>
            <a:off x="100231" y="1069560"/>
            <a:ext cx="3729648" cy="5370693"/>
          </a:xfrm>
          <a:prstGeom prst="rect">
            <a:avLst/>
          </a:prstGeom>
        </p:spPr>
      </p:pic>
    </p:spTree>
    <p:extLst>
      <p:ext uri="{BB962C8B-B14F-4D97-AF65-F5344CB8AC3E}">
        <p14:creationId xmlns:p14="http://schemas.microsoft.com/office/powerpoint/2010/main" val="3836684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634" y="317500"/>
            <a:ext cx="8479565" cy="6324600"/>
          </a:xfrm>
        </p:spPr>
        <p:txBody>
          <a:bodyPr>
            <a:noAutofit/>
          </a:bodyPr>
          <a:lstStyle/>
          <a:p>
            <a:pPr marL="0" indent="0">
              <a:buNone/>
            </a:pPr>
            <a:r>
              <a:rPr lang="en-US" dirty="0"/>
              <a:t>…a struggle against the common enemies of man: tyranny, poverty, disease, and war itself. </a:t>
            </a:r>
            <a:r>
              <a:rPr lang="en-US" b="1" dirty="0"/>
              <a:t>Can we forge against these enemies a grand and global alliance…that can assure a more fruitful life for all mankind? Will you join in that historic effort?</a:t>
            </a:r>
            <a:r>
              <a:rPr lang="en-US" dirty="0"/>
              <a:t>	</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Quotation</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1264" y="0"/>
            <a:ext cx="10630757" cy="7090716"/>
          </a:xfrm>
        </p:spPr>
      </p:pic>
      <p:sp>
        <p:nvSpPr>
          <p:cNvPr id="4" name="Content Placeholder 2"/>
          <p:cNvSpPr txBox="1">
            <a:spLocks/>
          </p:cNvSpPr>
          <p:nvPr/>
        </p:nvSpPr>
        <p:spPr>
          <a:xfrm>
            <a:off x="2345146" y="121023"/>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Quotation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63071" y="-94129"/>
            <a:ext cx="9768520" cy="6952129"/>
          </a:xfrm>
          <a:prstGeom prst="rect">
            <a:avLst/>
          </a:prstGeom>
        </p:spPr>
      </p:pic>
      <p:sp>
        <p:nvSpPr>
          <p:cNvPr id="2" name="Title 1"/>
          <p:cNvSpPr>
            <a:spLocks noGrp="1"/>
          </p:cNvSpPr>
          <p:nvPr>
            <p:ph type="title"/>
          </p:nvPr>
        </p:nvSpPr>
        <p:spPr>
          <a:xfrm>
            <a:off x="0" y="1587498"/>
            <a:ext cx="2734852" cy="709865"/>
          </a:xfrm>
        </p:spPr>
        <p:txBody>
          <a:bodyPr/>
          <a:lstStyle/>
          <a:p>
            <a:r>
              <a:rPr lang="en-US" sz="3500" dirty="0"/>
              <a:t>Ralph Nagin, </a:t>
            </a:r>
            <a:br>
              <a:rPr lang="en-US" sz="3500" dirty="0"/>
            </a:br>
            <a:r>
              <a:rPr lang="en-US" sz="3500" dirty="0"/>
              <a:t>Chocolate City Speech, 2006</a:t>
            </a:r>
          </a:p>
        </p:txBody>
      </p:sp>
    </p:spTree>
    <p:extLst>
      <p:ext uri="{BB962C8B-B14F-4D97-AF65-F5344CB8AC3E}">
        <p14:creationId xmlns:p14="http://schemas.microsoft.com/office/powerpoint/2010/main" val="6103516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7773" y="419100"/>
            <a:ext cx="8190891" cy="6040583"/>
          </a:xfrm>
        </p:spPr>
        <p:txBody>
          <a:bodyPr>
            <a:noAutofit/>
          </a:bodyPr>
          <a:lstStyle/>
          <a:p>
            <a:pPr marL="0" indent="0">
              <a:buNone/>
            </a:pPr>
            <a:r>
              <a:rPr lang="en-US" dirty="0"/>
              <a:t>This city will be a majority African-American city. It's the way God wants it to be. You can't have New Orleans no other way; it wouldn't be New Orleans. So before I get into too much more trouble, I'm just going to tell you what Dr. Martin Luther King once said to me:</a:t>
            </a:r>
          </a:p>
        </p:txBody>
      </p:sp>
    </p:spTree>
    <p:extLst>
      <p:ext uri="{BB962C8B-B14F-4D97-AF65-F5344CB8AC3E}">
        <p14:creationId xmlns:p14="http://schemas.microsoft.com/office/powerpoint/2010/main" val="15907148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C4883D-CA34-EF45-9EC6-1B8DF46FECEA}"/>
              </a:ext>
            </a:extLst>
          </p:cNvPr>
          <p:cNvPicPr>
            <a:picLocks noChangeAspect="1"/>
          </p:cNvPicPr>
          <p:nvPr/>
        </p:nvPicPr>
        <p:blipFill>
          <a:blip r:embed="rId2"/>
          <a:stretch>
            <a:fillRect/>
          </a:stretch>
        </p:blipFill>
        <p:spPr>
          <a:xfrm>
            <a:off x="0" y="115678"/>
            <a:ext cx="9108690" cy="6742321"/>
          </a:xfrm>
          <a:prstGeom prst="rect">
            <a:avLst/>
          </a:prstGeom>
        </p:spPr>
      </p:pic>
      <p:sp>
        <p:nvSpPr>
          <p:cNvPr id="3" name="Content Placeholder 2"/>
          <p:cNvSpPr>
            <a:spLocks noGrp="1"/>
          </p:cNvSpPr>
          <p:nvPr>
            <p:ph idx="1"/>
          </p:nvPr>
        </p:nvSpPr>
        <p:spPr>
          <a:xfrm>
            <a:off x="991382" y="533400"/>
            <a:ext cx="6946118" cy="5562600"/>
          </a:xfrm>
        </p:spPr>
        <p:txBody>
          <a:bodyPr/>
          <a:lstStyle/>
          <a:p>
            <a:r>
              <a:rPr lang="en-US" b="1" dirty="0">
                <a:solidFill>
                  <a:schemeClr val="bg1"/>
                </a:solidFill>
              </a:rPr>
              <a:t>“For evil to succeed, all it needs is for good men to do nothing.”</a:t>
            </a:r>
          </a:p>
          <a:p>
            <a:endParaRPr lang="en-US" dirty="0"/>
          </a:p>
        </p:txBody>
      </p:sp>
    </p:spTree>
    <p:extLst>
      <p:ext uri="{BB962C8B-B14F-4D97-AF65-F5344CB8AC3E}">
        <p14:creationId xmlns:p14="http://schemas.microsoft.com/office/powerpoint/2010/main" val="14029109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Reference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4778" y="1950743"/>
            <a:ext cx="10784544" cy="3126194"/>
          </a:xfrm>
        </p:spPr>
      </p:pic>
      <p:sp>
        <p:nvSpPr>
          <p:cNvPr id="4" name="Content Placeholder 2"/>
          <p:cNvSpPr txBox="1">
            <a:spLocks/>
          </p:cNvSpPr>
          <p:nvPr/>
        </p:nvSpPr>
        <p:spPr>
          <a:xfrm>
            <a:off x="839076" y="3273058"/>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bg1"/>
                </a:solidFill>
              </a:rPr>
              <a:t>Personal </a:t>
            </a:r>
          </a:p>
          <a:p>
            <a:r>
              <a:rPr lang="en-US" sz="5000" b="1" dirty="0">
                <a:solidFill>
                  <a:schemeClr val="bg1"/>
                </a:solidFill>
              </a:rPr>
              <a:t>Reference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579530" cy="709865"/>
          </a:xfrm>
        </p:spPr>
        <p:txBody>
          <a:bodyPr/>
          <a:lstStyle/>
          <a:p>
            <a:r>
              <a:rPr lang="en-US" dirty="0"/>
              <a:t>Human touch</a:t>
            </a:r>
            <a:r>
              <a:rPr lang="en-US"/>
              <a:t>, credibility</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94" y="0"/>
            <a:ext cx="9259794" cy="6944846"/>
          </a:xfrm>
          <a:prstGeom prst="rect">
            <a:avLst/>
          </a:prstGeom>
        </p:spPr>
      </p:pic>
      <p:sp>
        <p:nvSpPr>
          <p:cNvPr id="7" name="Content Placeholder 2"/>
          <p:cNvSpPr txBox="1">
            <a:spLocks/>
          </p:cNvSpPr>
          <p:nvPr/>
        </p:nvSpPr>
        <p:spPr>
          <a:xfrm>
            <a:off x="295835" y="3194464"/>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bg1"/>
                </a:solidFill>
              </a:rPr>
              <a:t>Human</a:t>
            </a:r>
            <a:br>
              <a:rPr lang="en-US" sz="5000" b="1">
                <a:solidFill>
                  <a:schemeClr val="bg1"/>
                </a:solidFill>
              </a:rPr>
            </a:br>
            <a:r>
              <a:rPr lang="en-US" sz="5000" b="1">
                <a:solidFill>
                  <a:schemeClr val="bg1"/>
                </a:solidFill>
              </a:rPr>
              <a:t>touch</a:t>
            </a:r>
            <a:endParaRPr lang="en-US" sz="5000" b="1" dirty="0">
              <a:solidFill>
                <a:schemeClr val="bg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40403" y="0"/>
            <a:ext cx="5378824" cy="6858000"/>
          </a:xfrm>
          <a:prstGeom prst="rect">
            <a:avLst/>
          </a:prstGeom>
        </p:spPr>
      </p:pic>
      <p:sp>
        <p:nvSpPr>
          <p:cNvPr id="3" name="Content Placeholder 2"/>
          <p:cNvSpPr>
            <a:spLocks noGrp="1"/>
          </p:cNvSpPr>
          <p:nvPr>
            <p:ph idx="1"/>
          </p:nvPr>
        </p:nvSpPr>
        <p:spPr>
          <a:xfrm>
            <a:off x="2249429" y="3327400"/>
            <a:ext cx="7978676" cy="3530600"/>
          </a:xfrm>
        </p:spPr>
        <p:txBody>
          <a:bodyPr>
            <a:normAutofit/>
          </a:bodyPr>
          <a:lstStyle/>
          <a:p>
            <a:r>
              <a:rPr lang="en-US" b="1" dirty="0">
                <a:solidFill>
                  <a:schemeClr val="bg1"/>
                </a:solidFill>
              </a:rPr>
              <a:t>Lou</a:t>
            </a:r>
            <a:br>
              <a:rPr lang="en-US" b="1" dirty="0">
                <a:solidFill>
                  <a:schemeClr val="bg1"/>
                </a:solidFill>
              </a:rPr>
            </a:br>
            <a:r>
              <a:rPr lang="en-US" b="1" dirty="0">
                <a:solidFill>
                  <a:schemeClr val="bg1"/>
                </a:solidFill>
              </a:rPr>
              <a:t>Gehrig</a:t>
            </a:r>
          </a:p>
          <a:p>
            <a:r>
              <a:rPr lang="en-US" b="1" i="1" dirty="0">
                <a:solidFill>
                  <a:schemeClr val="bg1"/>
                </a:solidFill>
              </a:rPr>
              <a:t>Farewell </a:t>
            </a:r>
            <a:br>
              <a:rPr lang="en-US" b="1" i="1" dirty="0">
                <a:solidFill>
                  <a:schemeClr val="bg1"/>
                </a:solidFill>
              </a:rPr>
            </a:br>
            <a:r>
              <a:rPr lang="en-US" b="1" i="1" dirty="0">
                <a:solidFill>
                  <a:schemeClr val="bg1"/>
                </a:solidFill>
              </a:rPr>
              <a:t>to Baseball</a:t>
            </a:r>
          </a:p>
          <a:p>
            <a:r>
              <a:rPr lang="en-US" b="1" i="1" dirty="0">
                <a:solidFill>
                  <a:schemeClr val="bg1"/>
                </a:solidFill>
              </a:rPr>
              <a:t>Address, 1939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8181"/>
            <a:ext cx="9144000" cy="6858000"/>
          </a:xfrm>
          <a:prstGeom prst="rect">
            <a:avLst/>
          </a:prstGeom>
        </p:spPr>
      </p:pic>
      <p:sp>
        <p:nvSpPr>
          <p:cNvPr id="3" name="Content Placeholder 2"/>
          <p:cNvSpPr>
            <a:spLocks noGrp="1"/>
          </p:cNvSpPr>
          <p:nvPr>
            <p:ph idx="1"/>
          </p:nvPr>
        </p:nvSpPr>
        <p:spPr>
          <a:xfrm>
            <a:off x="797140" y="-263674"/>
            <a:ext cx="4635471" cy="1729404"/>
          </a:xfrm>
        </p:spPr>
        <p:txBody>
          <a:bodyPr>
            <a:normAutofit fontScale="85000" lnSpcReduction="10000"/>
          </a:bodyPr>
          <a:lstStyle/>
          <a:p>
            <a:endParaRPr lang="en-US" dirty="0">
              <a:solidFill>
                <a:schemeClr val="bg1"/>
              </a:solidFill>
              <a:hlinkClick r:id="rId4" tooltip="Amyotrophic lateral sclerosis"/>
            </a:endParaRPr>
          </a:p>
          <a:p>
            <a:r>
              <a:rPr lang="en-US" sz="2800" b="1" dirty="0" err="1">
                <a:solidFill>
                  <a:schemeClr val="bg1"/>
                </a:solidFill>
              </a:rPr>
              <a:t>Amyotropic</a:t>
            </a:r>
            <a:r>
              <a:rPr lang="en-US" sz="2800" b="1" dirty="0">
                <a:solidFill>
                  <a:schemeClr val="bg1"/>
                </a:solidFill>
              </a:rPr>
              <a:t> lateral sclerosis—</a:t>
            </a:r>
            <a:br>
              <a:rPr lang="en-US" sz="2800" b="1" dirty="0">
                <a:solidFill>
                  <a:schemeClr val="bg1"/>
                </a:solidFill>
              </a:rPr>
            </a:br>
            <a:r>
              <a:rPr lang="en-US" sz="2800" b="1" dirty="0">
                <a:solidFill>
                  <a:schemeClr val="bg1"/>
                </a:solidFill>
              </a:rPr>
              <a:t>ALS, 1939, age 36; died 1941</a:t>
            </a:r>
          </a:p>
        </p:txBody>
      </p:sp>
    </p:spTree>
    <p:extLst>
      <p:ext uri="{BB962C8B-B14F-4D97-AF65-F5344CB8AC3E}">
        <p14:creationId xmlns:p14="http://schemas.microsoft.com/office/powerpoint/2010/main" val="8432252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7042"/>
            <a:ext cx="3294530" cy="6192174"/>
          </a:xfrm>
        </p:spPr>
        <p:txBody>
          <a:bodyPr>
            <a:normAutofit fontScale="92500" lnSpcReduction="10000"/>
          </a:bodyPr>
          <a:lstStyle/>
          <a:p>
            <a:r>
              <a:rPr lang="en-US" sz="4500" dirty="0"/>
              <a:t>“</a:t>
            </a:r>
            <a:r>
              <a:rPr lang="en-US" sz="4800" dirty="0"/>
              <a:t>So, </a:t>
            </a:r>
            <a:r>
              <a:rPr lang="en-US" sz="4800" b="1" dirty="0"/>
              <a:t>I</a:t>
            </a:r>
            <a:r>
              <a:rPr lang="en-US" sz="4800" dirty="0"/>
              <a:t> close in saying that </a:t>
            </a:r>
            <a:r>
              <a:rPr lang="en-US" sz="4800" b="1" dirty="0"/>
              <a:t>I</a:t>
            </a:r>
            <a:r>
              <a:rPr lang="en-US" sz="4800" dirty="0"/>
              <a:t> might have been given a bad break, but </a:t>
            </a:r>
            <a:r>
              <a:rPr lang="en-US" sz="4800" b="1" dirty="0"/>
              <a:t>I've </a:t>
            </a:r>
            <a:r>
              <a:rPr lang="en-US" sz="4800" dirty="0"/>
              <a:t>got an awful lot to live for.”</a:t>
            </a:r>
            <a:endParaRPr lang="en-US" sz="4500" b="1" dirty="0"/>
          </a:p>
        </p:txBody>
      </p:sp>
      <p:pic>
        <p:nvPicPr>
          <p:cNvPr id="2" name="Picture 1"/>
          <p:cNvPicPr>
            <a:picLocks noChangeAspect="1"/>
          </p:cNvPicPr>
          <p:nvPr/>
        </p:nvPicPr>
        <p:blipFill>
          <a:blip r:embed="rId2"/>
          <a:stretch>
            <a:fillRect/>
          </a:stretch>
        </p:blipFill>
        <p:spPr>
          <a:xfrm>
            <a:off x="3928036" y="172374"/>
            <a:ext cx="5080000" cy="6515100"/>
          </a:xfrm>
          <a:prstGeom prst="rect">
            <a:avLst/>
          </a:prstGeom>
        </p:spPr>
      </p:pic>
    </p:spTree>
    <p:extLst>
      <p:ext uri="{BB962C8B-B14F-4D97-AF65-F5344CB8AC3E}">
        <p14:creationId xmlns:p14="http://schemas.microsoft.com/office/powerpoint/2010/main" val="17048696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Humor</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0650" y="0"/>
            <a:ext cx="10986976" cy="6858000"/>
          </a:xfrm>
        </p:spPr>
      </p:pic>
      <p:sp>
        <p:nvSpPr>
          <p:cNvPr id="4" name="Content Placeholder 2"/>
          <p:cNvSpPr txBox="1">
            <a:spLocks/>
          </p:cNvSpPr>
          <p:nvPr/>
        </p:nvSpPr>
        <p:spPr>
          <a:xfrm>
            <a:off x="259084" y="4442952"/>
            <a:ext cx="4109442"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Humor</a:t>
            </a:r>
          </a:p>
          <a:p>
            <a:endParaRPr lang="en-US" sz="5000" b="1" dirty="0">
              <a:solidFill>
                <a:schemeClr val="bg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descr="barbarabushwellesley2.jpg"/>
          <p:cNvPicPr>
            <a:picLocks noGrp="1" noChangeAspect="1"/>
          </p:cNvPicPr>
          <p:nvPr>
            <p:ph idx="1"/>
          </p:nvPr>
        </p:nvPicPr>
        <p:blipFill>
          <a:blip r:embed="rId2"/>
          <a:srcRect l="-1075" r="-1075"/>
          <a:stretch>
            <a:fillRect/>
          </a:stretch>
        </p:blipFill>
        <p:spPr>
          <a:xfrm>
            <a:off x="-53788" y="277381"/>
            <a:ext cx="9412940" cy="6143384"/>
          </a:xfrm>
        </p:spPr>
      </p:pic>
      <p:sp>
        <p:nvSpPr>
          <p:cNvPr id="2" name="Title 1"/>
          <p:cNvSpPr>
            <a:spLocks noGrp="1"/>
          </p:cNvSpPr>
          <p:nvPr>
            <p:ph type="title"/>
          </p:nvPr>
        </p:nvSpPr>
        <p:spPr>
          <a:xfrm>
            <a:off x="904070" y="901698"/>
            <a:ext cx="6343672" cy="709865"/>
          </a:xfrm>
        </p:spPr>
        <p:txBody>
          <a:bodyPr/>
          <a:lstStyle/>
          <a:p>
            <a:r>
              <a:rPr lang="en-US" dirty="0"/>
              <a:t>Barbara Bush, </a:t>
            </a:r>
            <a:br>
              <a:rPr lang="en-US" dirty="0"/>
            </a:br>
            <a:r>
              <a:rPr lang="en-US" dirty="0"/>
              <a:t>Wellesley, 1990</a:t>
            </a:r>
          </a:p>
        </p:txBody>
      </p:sp>
    </p:spTree>
    <p:extLst>
      <p:ext uri="{BB962C8B-B14F-4D97-AF65-F5344CB8AC3E}">
        <p14:creationId xmlns:p14="http://schemas.microsoft.com/office/powerpoint/2010/main" val="15499006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035" y="159026"/>
            <a:ext cx="8547652" cy="5849274"/>
          </a:xfrm>
        </p:spPr>
        <p:txBody>
          <a:bodyPr>
            <a:normAutofit/>
          </a:bodyPr>
          <a:lstStyle/>
          <a:p>
            <a:pPr marL="0" indent="0">
              <a:buNone/>
            </a:pPr>
            <a:r>
              <a:rPr lang="en-US" sz="3500" dirty="0"/>
              <a:t>And who knows? Somewhere out in this audience may even be someone who will one day follow in my footsteps, and preside over the White House as the President's spouse—and I wish </a:t>
            </a:r>
            <a:r>
              <a:rPr lang="en-US" sz="3500" b="1" dirty="0"/>
              <a:t>him</a:t>
            </a:r>
            <a:r>
              <a:rPr lang="en-US" sz="3500" dirty="0"/>
              <a:t> well.</a:t>
            </a:r>
          </a:p>
        </p:txBody>
      </p:sp>
      <p:pic>
        <p:nvPicPr>
          <p:cNvPr id="2" name="Picture 1">
            <a:extLst>
              <a:ext uri="{FF2B5EF4-FFF2-40B4-BE49-F238E27FC236}">
                <a16:creationId xmlns:a16="http://schemas.microsoft.com/office/drawing/2014/main" id="{99173B63-91BA-9940-91EE-A65FF93F242F}"/>
              </a:ext>
            </a:extLst>
          </p:cNvPr>
          <p:cNvPicPr>
            <a:picLocks noChangeAspect="1"/>
          </p:cNvPicPr>
          <p:nvPr/>
        </p:nvPicPr>
        <p:blipFill>
          <a:blip r:embed="rId2"/>
          <a:stretch>
            <a:fillRect/>
          </a:stretch>
        </p:blipFill>
        <p:spPr>
          <a:xfrm>
            <a:off x="1391477" y="3454725"/>
            <a:ext cx="6460159" cy="3359283"/>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Warning</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1308" y="0"/>
            <a:ext cx="10535308" cy="7058657"/>
          </a:xfrm>
        </p:spPr>
      </p:pic>
      <p:sp>
        <p:nvSpPr>
          <p:cNvPr id="4" name="Content Placeholder 2"/>
          <p:cNvSpPr txBox="1">
            <a:spLocks/>
          </p:cNvSpPr>
          <p:nvPr/>
        </p:nvSpPr>
        <p:spPr>
          <a:xfrm>
            <a:off x="3649511" y="153341"/>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Warning</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693830" cy="709865"/>
          </a:xfrm>
        </p:spPr>
        <p:txBody>
          <a:bodyPr/>
          <a:lstStyle/>
          <a:p>
            <a:r>
              <a:rPr lang="en-US" dirty="0"/>
              <a:t>Serious, </a:t>
            </a:r>
            <a:r>
              <a:rPr lang="en-US"/>
              <a:t>potential dangers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7824" y="-1506213"/>
            <a:ext cx="6610122" cy="9235284"/>
          </a:xfrm>
          <a:prstGeom prst="rect">
            <a:avLst/>
          </a:prstGeom>
        </p:spPr>
      </p:pic>
      <p:sp>
        <p:nvSpPr>
          <p:cNvPr id="7" name="Content Placeholder 2"/>
          <p:cNvSpPr txBox="1">
            <a:spLocks/>
          </p:cNvSpPr>
          <p:nvPr/>
        </p:nvSpPr>
        <p:spPr>
          <a:xfrm>
            <a:off x="1441133" y="5343905"/>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a:solidFill>
                  <a:schemeClr val="bg1"/>
                </a:solidFill>
              </a:rPr>
              <a:t>Serious</a:t>
            </a:r>
            <a:endParaRPr lang="en-US" sz="7000" b="1" dirty="0">
              <a:solidFill>
                <a:schemeClr val="bg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Content Placeholder 7" descr="malcolm x-32.jpeg"/>
          <p:cNvPicPr>
            <a:picLocks noGrp="1" noChangeAspect="1"/>
          </p:cNvPicPr>
          <p:nvPr>
            <p:ph idx="1"/>
          </p:nvPr>
        </p:nvPicPr>
        <p:blipFill>
          <a:blip r:embed="rId2"/>
          <a:srcRect l="-21351" r="-21351"/>
          <a:stretch>
            <a:fillRect/>
          </a:stretch>
        </p:blipFill>
        <p:spPr>
          <a:xfrm>
            <a:off x="-537882" y="0"/>
            <a:ext cx="10663517" cy="6959578"/>
          </a:xfr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p:spPr>
      </p:pic>
      <p:sp>
        <p:nvSpPr>
          <p:cNvPr id="2" name="Title 1"/>
          <p:cNvSpPr>
            <a:spLocks noGrp="1"/>
          </p:cNvSpPr>
          <p:nvPr>
            <p:ph type="title"/>
          </p:nvPr>
        </p:nvSpPr>
        <p:spPr>
          <a:xfrm>
            <a:off x="4361458" y="779179"/>
            <a:ext cx="6343672" cy="709865"/>
          </a:xfrm>
        </p:spPr>
        <p:txBody>
          <a:bodyPr/>
          <a:lstStyle/>
          <a:p>
            <a:r>
              <a:rPr lang="en-US" dirty="0"/>
              <a:t>Malcolm X, </a:t>
            </a:r>
            <a:br>
              <a:rPr lang="en-US" dirty="0"/>
            </a:br>
            <a:r>
              <a:rPr lang="en-US" dirty="0"/>
              <a:t>Ballot or </a:t>
            </a:r>
            <a:r>
              <a:rPr lang="en-US"/>
              <a:t>Bullet,</a:t>
            </a:r>
            <a:br>
              <a:rPr lang="en-US"/>
            </a:br>
            <a:r>
              <a:rPr lang="en-US"/>
              <a:t>              </a:t>
            </a:r>
            <a:r>
              <a:rPr lang="en-US" dirty="0"/>
              <a:t>1964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931" y="313636"/>
            <a:ext cx="8504851" cy="5981938"/>
          </a:xfrm>
        </p:spPr>
        <p:txBody>
          <a:bodyPr>
            <a:noAutofit/>
          </a:bodyPr>
          <a:lstStyle/>
          <a:p>
            <a:pPr marL="0" indent="0">
              <a:buNone/>
            </a:pPr>
            <a:r>
              <a:rPr lang="en-US" sz="3200" dirty="0"/>
              <a:t>That's why, in 1964, it's time now for you and me to become more politically mature and realize what the ballot is for; what we're supposed to get when we cast a ballot; </a:t>
            </a:r>
            <a:r>
              <a:rPr lang="en-US" sz="3200" b="1" dirty="0"/>
              <a:t>and that if we don't cast </a:t>
            </a:r>
            <a:br>
              <a:rPr lang="en-US" sz="3200" b="1" dirty="0"/>
            </a:br>
            <a:r>
              <a:rPr lang="en-US" sz="3200" b="1" dirty="0"/>
              <a:t>a ballot, it’s going to end up in a situation</a:t>
            </a:r>
            <a:br>
              <a:rPr lang="en-US" sz="3200" b="1" dirty="0"/>
            </a:br>
            <a:r>
              <a:rPr lang="en-US" sz="3200" b="1" dirty="0"/>
              <a:t>where we’re </a:t>
            </a:r>
            <a:br>
              <a:rPr lang="en-US" sz="3200" b="1" dirty="0"/>
            </a:br>
            <a:r>
              <a:rPr lang="en-US" sz="3200" b="1" dirty="0"/>
              <a:t>going to have </a:t>
            </a:r>
            <a:br>
              <a:rPr lang="en-US" sz="3200" b="1" dirty="0"/>
            </a:br>
            <a:r>
              <a:rPr lang="en-US" sz="3200" b="1" dirty="0"/>
              <a:t>to cast a bullet. </a:t>
            </a:r>
            <a:br>
              <a:rPr lang="en-US" sz="3200" b="1" dirty="0"/>
            </a:br>
            <a:r>
              <a:rPr lang="en-US" sz="3200" b="1" dirty="0"/>
              <a:t>It's either a </a:t>
            </a:r>
            <a:br>
              <a:rPr lang="en-US" sz="3200" b="1" dirty="0"/>
            </a:br>
            <a:r>
              <a:rPr lang="en-US" sz="3200" b="1" dirty="0"/>
              <a:t>ballot or a </a:t>
            </a:r>
            <a:br>
              <a:rPr lang="en-US" sz="3200" b="1" dirty="0"/>
            </a:br>
            <a:r>
              <a:rPr lang="en-US" sz="3200" b="1" dirty="0"/>
              <a:t>bullet.</a:t>
            </a:r>
          </a:p>
        </p:txBody>
      </p:sp>
      <p:pic>
        <p:nvPicPr>
          <p:cNvPr id="2" name="Picture 1">
            <a:extLst>
              <a:ext uri="{FF2B5EF4-FFF2-40B4-BE49-F238E27FC236}">
                <a16:creationId xmlns:a16="http://schemas.microsoft.com/office/drawing/2014/main" id="{83914ABB-31F5-5143-BCD9-9C12296B4B4D}"/>
              </a:ext>
            </a:extLst>
          </p:cNvPr>
          <p:cNvPicPr>
            <a:picLocks noChangeAspect="1"/>
          </p:cNvPicPr>
          <p:nvPr/>
        </p:nvPicPr>
        <p:blipFill>
          <a:blip r:embed="rId2"/>
          <a:stretch>
            <a:fillRect/>
          </a:stretch>
        </p:blipFill>
        <p:spPr>
          <a:xfrm>
            <a:off x="3313043" y="3420954"/>
            <a:ext cx="5756049" cy="3258141"/>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Remedy</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3201" y="0"/>
            <a:ext cx="11329295" cy="6858000"/>
          </a:xfrm>
        </p:spPr>
      </p:pic>
      <p:sp>
        <p:nvSpPr>
          <p:cNvPr id="4" name="Content Placeholder 2"/>
          <p:cNvSpPr txBox="1">
            <a:spLocks/>
          </p:cNvSpPr>
          <p:nvPr/>
        </p:nvSpPr>
        <p:spPr>
          <a:xfrm>
            <a:off x="3649511" y="153341"/>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Remedy</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fix it</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5946" y="-53788"/>
            <a:ext cx="10634039" cy="7092822"/>
          </a:xfrm>
        </p:spPr>
      </p:pic>
      <p:sp>
        <p:nvSpPr>
          <p:cNvPr id="4" name="Content Placeholder 2"/>
          <p:cNvSpPr txBox="1">
            <a:spLocks/>
          </p:cNvSpPr>
          <p:nvPr/>
        </p:nvSpPr>
        <p:spPr>
          <a:xfrm>
            <a:off x="5627593" y="1304183"/>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Solution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title"/>
          </p:nvPr>
        </p:nvSpPr>
        <p:spPr>
          <a:xfrm>
            <a:off x="1970122" y="5662704"/>
            <a:ext cx="6999065" cy="1060826"/>
          </a:xfrm>
          <a:solidFill>
            <a:schemeClr val="accent6">
              <a:lumMod val="60000"/>
              <a:lumOff val="40000"/>
            </a:schemeClr>
          </a:solidFill>
        </p:spPr>
        <p:txBody>
          <a:bodyPr/>
          <a:lstStyle/>
          <a:p>
            <a:r>
              <a:rPr lang="en-US" sz="3500" dirty="0"/>
              <a:t>Abraham Lincoln, </a:t>
            </a:r>
            <a:br>
              <a:rPr lang="en-US" sz="3500" dirty="0"/>
            </a:br>
            <a:r>
              <a:rPr lang="en-US" sz="3500" dirty="0"/>
              <a:t>Second </a:t>
            </a:r>
            <a:r>
              <a:rPr lang="en-US" sz="3500" dirty="0" err="1"/>
              <a:t>Inaugual</a:t>
            </a:r>
            <a:r>
              <a:rPr lang="en-US" sz="3500" dirty="0"/>
              <a:t> Address, 1865</a:t>
            </a:r>
          </a:p>
        </p:txBody>
      </p:sp>
    </p:spTree>
    <p:extLst>
      <p:ext uri="{BB962C8B-B14F-4D97-AF65-F5344CB8AC3E}">
        <p14:creationId xmlns:p14="http://schemas.microsoft.com/office/powerpoint/2010/main" val="16903816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542" y="3833389"/>
            <a:ext cx="8525435" cy="6414247"/>
          </a:xfrm>
        </p:spPr>
        <p:txBody>
          <a:bodyPr>
            <a:normAutofit/>
          </a:bodyPr>
          <a:lstStyle/>
          <a:p>
            <a:r>
              <a:rPr lang="en-US" sz="2500" b="1" dirty="0">
                <a:solidFill>
                  <a:schemeClr val="bg1"/>
                </a:solidFill>
              </a:rPr>
              <a:t>“With malice toward none, with charity for all, with firmness in the right as God gives us to see the right, let us strive on to finish the work we are in, to bind up the nation’s wounds, to care for him who shall have borne the battle and for his widow and his orphan, to do all which may achieve and cherish a just and lasting peace among ourselves and with all nations.”</a:t>
            </a:r>
          </a:p>
        </p:txBody>
      </p:sp>
      <p:pic>
        <p:nvPicPr>
          <p:cNvPr id="4" name="Picture 3">
            <a:extLst>
              <a:ext uri="{FF2B5EF4-FFF2-40B4-BE49-F238E27FC236}">
                <a16:creationId xmlns:a16="http://schemas.microsoft.com/office/drawing/2014/main" id="{06E5C6D7-D728-164D-9D94-98092568DB70}"/>
              </a:ext>
            </a:extLst>
          </p:cNvPr>
          <p:cNvPicPr>
            <a:picLocks noChangeAspect="1"/>
          </p:cNvPicPr>
          <p:nvPr/>
        </p:nvPicPr>
        <p:blipFill>
          <a:blip r:embed="rId3"/>
          <a:stretch>
            <a:fillRect/>
          </a:stretch>
        </p:blipFill>
        <p:spPr>
          <a:xfrm>
            <a:off x="0" y="529258"/>
            <a:ext cx="9144000" cy="321468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Challenge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5550" y="0"/>
            <a:ext cx="11655119" cy="7086600"/>
          </a:xfrm>
        </p:spPr>
      </p:pic>
      <p:sp>
        <p:nvSpPr>
          <p:cNvPr id="4" name="Content Placeholder 2"/>
          <p:cNvSpPr txBox="1">
            <a:spLocks/>
          </p:cNvSpPr>
          <p:nvPr/>
        </p:nvSpPr>
        <p:spPr>
          <a:xfrm>
            <a:off x="4402543" y="328152"/>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accent1"/>
                </a:solidFill>
              </a:rPr>
              <a:t>Challenge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731930" cy="709865"/>
          </a:xfrm>
        </p:spPr>
        <p:txBody>
          <a:bodyPr/>
          <a:lstStyle/>
          <a:p>
            <a:r>
              <a:rPr lang="en-US"/>
              <a:t>Think about it, consider it</a:t>
            </a:r>
            <a:endParaRPr lang="en-US"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811" y="-271929"/>
            <a:ext cx="9532751" cy="9532751"/>
          </a:xfrm>
        </p:spPr>
      </p:pic>
      <p:sp>
        <p:nvSpPr>
          <p:cNvPr id="4" name="Content Placeholder 2"/>
          <p:cNvSpPr txBox="1">
            <a:spLocks/>
          </p:cNvSpPr>
          <p:nvPr/>
        </p:nvSpPr>
        <p:spPr>
          <a:xfrm>
            <a:off x="4975413" y="4175567"/>
            <a:ext cx="5520623"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Consider </a:t>
            </a:r>
            <a:br>
              <a:rPr lang="en-US" sz="7000" b="1" dirty="0">
                <a:solidFill>
                  <a:schemeClr val="bg1"/>
                </a:solidFill>
              </a:rPr>
            </a:br>
            <a:endParaRPr lang="en-US" sz="7000" b="1" dirty="0">
              <a:solidFill>
                <a:schemeClr val="bg1"/>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7" name="Picture 6" descr="winston churchill-2.jpg"/>
          <p:cNvPicPr>
            <a:picLocks noChangeAspect="1"/>
          </p:cNvPicPr>
          <p:nvPr/>
        </p:nvPicPr>
        <p:blipFill>
          <a:blip r:embed="rId2"/>
          <a:stretch>
            <a:fillRect/>
          </a:stretch>
        </p:blipFill>
        <p:spPr>
          <a:xfrm>
            <a:off x="479093" y="139229"/>
            <a:ext cx="8328729" cy="6574143"/>
          </a:xfrm>
          <a:prstGeom prst="rect">
            <a:avLst/>
          </a:prstGeom>
        </p:spPr>
      </p:pic>
      <p:sp>
        <p:nvSpPr>
          <p:cNvPr id="4" name="Title 1"/>
          <p:cNvSpPr txBox="1">
            <a:spLocks/>
          </p:cNvSpPr>
          <p:nvPr/>
        </p:nvSpPr>
        <p:spPr bwMode="gray">
          <a:xfrm>
            <a:off x="764370" y="900363"/>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4500" b="1"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500" dirty="0"/>
              <a:t>Winston Churchill, </a:t>
            </a:r>
            <a:br>
              <a:rPr lang="en-US" sz="3500" dirty="0"/>
            </a:br>
            <a:r>
              <a:rPr lang="en-US" sz="3500" dirty="0"/>
              <a:t>Hitler Threat, 1940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294" y="320816"/>
            <a:ext cx="8594427" cy="6170008"/>
          </a:xfrm>
        </p:spPr>
        <p:txBody>
          <a:bodyPr/>
          <a:lstStyle/>
          <a:p>
            <a:pPr marL="0" indent="0">
              <a:buNone/>
            </a:pPr>
            <a:r>
              <a:rPr lang="en-US" b="1" dirty="0"/>
              <a:t>“Let us therefore brace ourselves to our duty and so bear ourselves</a:t>
            </a:r>
            <a:r>
              <a:rPr lang="en-US" dirty="0"/>
              <a:t> that if the British Commonwealth and Empire lasts for thousands of years, men </a:t>
            </a:r>
            <a:br>
              <a:rPr lang="en-US" dirty="0"/>
            </a:br>
            <a:r>
              <a:rPr lang="en-US" dirty="0"/>
              <a:t>will say: ‘This </a:t>
            </a:r>
            <a:br>
              <a:rPr lang="en-US" dirty="0"/>
            </a:br>
            <a:r>
              <a:rPr lang="en-US" dirty="0"/>
              <a:t>was their </a:t>
            </a:r>
            <a:br>
              <a:rPr lang="en-US" dirty="0"/>
            </a:br>
            <a:r>
              <a:rPr lang="en-US" dirty="0"/>
              <a:t>finest hour.’”</a:t>
            </a:r>
          </a:p>
        </p:txBody>
      </p:sp>
      <p:pic>
        <p:nvPicPr>
          <p:cNvPr id="2" name="Picture 1">
            <a:extLst>
              <a:ext uri="{FF2B5EF4-FFF2-40B4-BE49-F238E27FC236}">
                <a16:creationId xmlns:a16="http://schemas.microsoft.com/office/drawing/2014/main" id="{43C6EC8E-2F63-7046-AB7B-8903E5992742}"/>
              </a:ext>
            </a:extLst>
          </p:cNvPr>
          <p:cNvPicPr>
            <a:picLocks noChangeAspect="1"/>
          </p:cNvPicPr>
          <p:nvPr/>
        </p:nvPicPr>
        <p:blipFill>
          <a:blip r:embed="rId3"/>
          <a:stretch>
            <a:fillRect/>
          </a:stretch>
        </p:blipFill>
        <p:spPr>
          <a:xfrm>
            <a:off x="3712263" y="2998046"/>
            <a:ext cx="5178997" cy="3625298"/>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Call to Action</a:t>
            </a:r>
          </a:p>
        </p:txBody>
      </p:sp>
      <p:pic>
        <p:nvPicPr>
          <p:cNvPr id="6" name="Content Placeholder 5"/>
          <p:cNvPicPr>
            <a:picLocks noGrp="1" noChangeAspect="1"/>
          </p:cNvPicPr>
          <p:nvPr>
            <p:ph idx="1"/>
          </p:nvPr>
        </p:nvPicPr>
        <p:blipFill>
          <a:blip r:embed="rId2"/>
          <a:stretch>
            <a:fillRect/>
          </a:stretch>
        </p:blipFill>
        <p:spPr>
          <a:xfrm>
            <a:off x="-1564956" y="0"/>
            <a:ext cx="11582053" cy="7718611"/>
          </a:xfrm>
          <a:prstGeom prst="rect">
            <a:avLst/>
          </a:prstGeom>
        </p:spPr>
      </p:pic>
      <p:sp>
        <p:nvSpPr>
          <p:cNvPr id="4" name="Content Placeholder 2"/>
          <p:cNvSpPr txBox="1">
            <a:spLocks/>
          </p:cNvSpPr>
          <p:nvPr/>
        </p:nvSpPr>
        <p:spPr>
          <a:xfrm>
            <a:off x="126380" y="4034401"/>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Call to </a:t>
            </a:r>
            <a:br>
              <a:rPr lang="en-US" sz="7000" b="1" dirty="0">
                <a:solidFill>
                  <a:schemeClr val="bg1"/>
                </a:solidFill>
              </a:rPr>
            </a:br>
            <a:r>
              <a:rPr lang="en-US" sz="7000" b="1" dirty="0">
                <a:solidFill>
                  <a:schemeClr val="bg1"/>
                </a:solidFill>
              </a:rPr>
              <a:t>action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37370" y="927098"/>
            <a:ext cx="8278030" cy="709865"/>
          </a:xfrm>
        </p:spPr>
        <p:txBody>
          <a:bodyPr/>
          <a:lstStyle/>
          <a:p>
            <a:endParaRPr lang="en-US" dirty="0"/>
          </a:p>
        </p:txBody>
      </p:sp>
      <p:pic>
        <p:nvPicPr>
          <p:cNvPr id="7" name="Content Placeholder 6"/>
          <p:cNvPicPr>
            <a:picLocks noGrp="1" noChangeAspect="1"/>
          </p:cNvPicPr>
          <p:nvPr>
            <p:ph idx="1"/>
          </p:nvPr>
        </p:nvPicPr>
        <p:blipFill>
          <a:blip r:embed="rId3"/>
          <a:stretch>
            <a:fillRect/>
          </a:stretch>
        </p:blipFill>
        <p:spPr>
          <a:xfrm>
            <a:off x="-1184649" y="-26895"/>
            <a:ext cx="12744956" cy="6858000"/>
          </a:xfrm>
          <a:prstGeom prst="rect">
            <a:avLst/>
          </a:prstGeom>
        </p:spPr>
      </p:pic>
      <p:sp>
        <p:nvSpPr>
          <p:cNvPr id="6" name="Content Placeholder 2"/>
          <p:cNvSpPr txBox="1">
            <a:spLocks/>
          </p:cNvSpPr>
          <p:nvPr/>
        </p:nvSpPr>
        <p:spPr>
          <a:xfrm>
            <a:off x="1355417" y="228598"/>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5000" b="1" dirty="0">
                <a:solidFill>
                  <a:schemeClr val="accent1"/>
                </a:solidFill>
              </a:rPr>
              <a:t>Do something</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94308" y="0"/>
            <a:ext cx="9714425" cy="6858000"/>
          </a:xfrm>
          <a:prstGeom prst="rect">
            <a:avLst/>
          </a:prstGeom>
        </p:spPr>
      </p:pic>
      <p:sp>
        <p:nvSpPr>
          <p:cNvPr id="2" name="Title 1"/>
          <p:cNvSpPr>
            <a:spLocks noGrp="1"/>
          </p:cNvSpPr>
          <p:nvPr>
            <p:ph type="title"/>
          </p:nvPr>
        </p:nvSpPr>
        <p:spPr>
          <a:xfrm>
            <a:off x="118783" y="5700799"/>
            <a:ext cx="8648700" cy="709865"/>
          </a:xfrm>
        </p:spPr>
        <p:txBody>
          <a:bodyPr/>
          <a:lstStyle/>
          <a:p>
            <a:r>
              <a:rPr lang="en-US" sz="3500" dirty="0"/>
              <a:t>Sen. Diane Feinstein, 2006</a:t>
            </a:r>
            <a:br>
              <a:rPr lang="en-US" sz="3500" dirty="0"/>
            </a:br>
            <a:r>
              <a:rPr lang="en-US" sz="3500" dirty="0"/>
              <a:t>Global Warming, Time to Act</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094" y="292100"/>
            <a:ext cx="8866906" cy="6187914"/>
          </a:xfrm>
        </p:spPr>
        <p:txBody>
          <a:bodyPr>
            <a:noAutofit/>
          </a:bodyPr>
          <a:lstStyle/>
          <a:p>
            <a:pPr marL="0" indent="0">
              <a:buNone/>
            </a:pPr>
            <a:r>
              <a:rPr lang="en-US" sz="3000" b="1" dirty="0"/>
              <a:t>Bottom line: Now is the time to act. And here’s what I’d like to ask you to do. Please support these bills. Let the members of the House and the Senate know that you support them. </a:t>
            </a:r>
            <a:r>
              <a:rPr lang="en-US" sz="3000" dirty="0"/>
              <a:t>Right now, the mentality of the congress is do-nothing and it won’t work. The choice is clear. </a:t>
            </a:r>
            <a:r>
              <a:rPr lang="en-US" sz="3000" b="1" dirty="0"/>
              <a:t>It is time to stop talking and to begin acting. </a:t>
            </a:r>
            <a:endParaRPr lang="en-US" sz="3000" dirty="0"/>
          </a:p>
        </p:txBody>
      </p:sp>
      <p:pic>
        <p:nvPicPr>
          <p:cNvPr id="2" name="Picture 1">
            <a:extLst>
              <a:ext uri="{FF2B5EF4-FFF2-40B4-BE49-F238E27FC236}">
                <a16:creationId xmlns:a16="http://schemas.microsoft.com/office/drawing/2014/main" id="{CACCCC2F-58A3-5743-A80A-B41C9B6CC9CE}"/>
              </a:ext>
            </a:extLst>
          </p:cNvPr>
          <p:cNvPicPr>
            <a:picLocks noChangeAspect="1"/>
          </p:cNvPicPr>
          <p:nvPr/>
        </p:nvPicPr>
        <p:blipFill>
          <a:blip r:embed="rId2"/>
          <a:stretch>
            <a:fillRect/>
          </a:stretch>
        </p:blipFill>
        <p:spPr>
          <a:xfrm>
            <a:off x="2081142" y="3664777"/>
            <a:ext cx="5207321" cy="3067326"/>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Inspiration</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18345"/>
            <a:ext cx="10464518" cy="6976345"/>
          </a:xfrm>
        </p:spPr>
      </p:pic>
      <p:pic>
        <p:nvPicPr>
          <p:cNvPr id="6"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646" y="-118345"/>
            <a:ext cx="10464518" cy="6976345"/>
          </a:xfrm>
          <a:prstGeom prst="rect">
            <a:avLst/>
          </a:prstGeom>
        </p:spPr>
      </p:pic>
      <p:sp>
        <p:nvSpPr>
          <p:cNvPr id="7" name="Content Placeholder 2"/>
          <p:cNvSpPr txBox="1">
            <a:spLocks/>
          </p:cNvSpPr>
          <p:nvPr/>
        </p:nvSpPr>
        <p:spPr>
          <a:xfrm>
            <a:off x="865970" y="5015752"/>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500" b="1" dirty="0">
                <a:solidFill>
                  <a:schemeClr val="bg1"/>
                </a:solidFill>
              </a:rPr>
              <a:t>Inspiration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Move, stir audience</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5605" y="0"/>
            <a:ext cx="10624651" cy="7162687"/>
          </a:xfrm>
        </p:spPr>
      </p:pic>
      <p:sp>
        <p:nvSpPr>
          <p:cNvPr id="4" name="Content Placeholder 2"/>
          <p:cNvSpPr txBox="1">
            <a:spLocks/>
          </p:cNvSpPr>
          <p:nvPr/>
        </p:nvSpPr>
        <p:spPr>
          <a:xfrm>
            <a:off x="3489621" y="323297"/>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Move, stir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descr="AVT_Glaser-E_8151.jpg"/>
          <p:cNvPicPr>
            <a:picLocks noGrp="1" noChangeAspect="1"/>
          </p:cNvPicPr>
          <p:nvPr>
            <p:ph idx="1"/>
          </p:nvPr>
        </p:nvPicPr>
        <p:blipFill>
          <a:blip r:embed="rId2"/>
          <a:srcRect l="-229" r="-229"/>
          <a:stretch>
            <a:fillRect/>
          </a:stretch>
        </p:blipFill>
        <p:spPr>
          <a:xfrm>
            <a:off x="134471" y="484025"/>
            <a:ext cx="9106935" cy="5943669"/>
          </a:xfrm>
        </p:spPr>
      </p:pic>
      <p:sp>
        <p:nvSpPr>
          <p:cNvPr id="2" name="Title 1"/>
          <p:cNvSpPr>
            <a:spLocks noGrp="1"/>
          </p:cNvSpPr>
          <p:nvPr>
            <p:ph type="title"/>
          </p:nvPr>
        </p:nvSpPr>
        <p:spPr>
          <a:xfrm>
            <a:off x="354982" y="4450228"/>
            <a:ext cx="7858930" cy="709865"/>
          </a:xfrm>
        </p:spPr>
        <p:txBody>
          <a:bodyPr/>
          <a:lstStyle/>
          <a:p>
            <a:r>
              <a:rPr lang="en-US" sz="3500" dirty="0"/>
              <a:t>Elizabeth Glaser</a:t>
            </a:r>
            <a:br>
              <a:rPr lang="en-US" sz="3500" dirty="0"/>
            </a:br>
            <a:r>
              <a:rPr lang="en-US" sz="3500" dirty="0"/>
              <a:t>Dem. Convention, </a:t>
            </a:r>
            <a:br>
              <a:rPr lang="en-US" sz="3500" dirty="0"/>
            </a:br>
            <a:r>
              <a:rPr lang="en-US" sz="3500" dirty="0"/>
              <a:t>1992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8250" y="761330"/>
            <a:ext cx="4141649" cy="5418810"/>
          </a:xfrm>
        </p:spPr>
      </p:pic>
    </p:spTree>
    <p:extLst>
      <p:ext uri="{BB962C8B-B14F-4D97-AF65-F5344CB8AC3E}">
        <p14:creationId xmlns:p14="http://schemas.microsoft.com/office/powerpoint/2010/main" val="7029471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80524D-A713-3142-AE96-FAC3106658F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851746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273" y="405848"/>
            <a:ext cx="8281315" cy="6137498"/>
          </a:xfrm>
        </p:spPr>
        <p:txBody>
          <a:bodyPr>
            <a:noAutofit/>
          </a:bodyPr>
          <a:lstStyle/>
          <a:p>
            <a:pPr marL="0" indent="0">
              <a:buNone/>
            </a:pPr>
            <a:r>
              <a:rPr lang="en-US" sz="3000" dirty="0"/>
              <a:t>My daughter lived 7 years, and in her last year, when she couldn't walk or talk, her wisdom shone through. She taught me to love, when all I wanted to do was hate. She taught me to help others, when all I wanted to do was help myself. </a:t>
            </a:r>
            <a:br>
              <a:rPr lang="en-US" sz="3000" dirty="0"/>
            </a:br>
            <a:r>
              <a:rPr lang="en-US" sz="3000" dirty="0"/>
              <a:t>She taught me to be </a:t>
            </a:r>
            <a:br>
              <a:rPr lang="en-US" sz="3000" dirty="0"/>
            </a:br>
            <a:r>
              <a:rPr lang="en-US" sz="3000" dirty="0"/>
              <a:t>brave, when all I felt </a:t>
            </a:r>
            <a:br>
              <a:rPr lang="en-US" sz="3000" dirty="0"/>
            </a:br>
            <a:r>
              <a:rPr lang="en-US" sz="3000" dirty="0"/>
              <a:t>was fear. My </a:t>
            </a:r>
            <a:br>
              <a:rPr lang="en-US" sz="3000" dirty="0"/>
            </a:br>
            <a:r>
              <a:rPr lang="en-US" sz="3000" dirty="0"/>
              <a:t>daughter and I loved </a:t>
            </a:r>
            <a:br>
              <a:rPr lang="en-US" sz="3000" dirty="0"/>
            </a:br>
            <a:r>
              <a:rPr lang="en-US" sz="3000" dirty="0"/>
              <a:t>each other with </a:t>
            </a:r>
            <a:br>
              <a:rPr lang="en-US" sz="3000" dirty="0"/>
            </a:br>
            <a:r>
              <a:rPr lang="en-US" sz="3000" dirty="0"/>
              <a:t>simplicity. America, </a:t>
            </a:r>
            <a:br>
              <a:rPr lang="en-US" sz="3000" dirty="0"/>
            </a:br>
            <a:r>
              <a:rPr lang="en-US" sz="3000" dirty="0"/>
              <a:t>we can do the same.	</a:t>
            </a:r>
          </a:p>
          <a:p>
            <a:endParaRPr lang="en-US" sz="3500" dirty="0"/>
          </a:p>
        </p:txBody>
      </p:sp>
      <p:pic>
        <p:nvPicPr>
          <p:cNvPr id="4" name="Content Placeholder 3">
            <a:extLst>
              <a:ext uri="{FF2B5EF4-FFF2-40B4-BE49-F238E27FC236}">
                <a16:creationId xmlns:a16="http://schemas.microsoft.com/office/drawing/2014/main" id="{AB277B13-7186-5A48-8AD7-BD9FDC9DA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3442" y="3025998"/>
            <a:ext cx="4408062" cy="3530600"/>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Utopian Vision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376" y="0"/>
            <a:ext cx="10287002" cy="6858000"/>
          </a:xfrm>
        </p:spPr>
      </p:pic>
      <p:sp>
        <p:nvSpPr>
          <p:cNvPr id="5" name="Content Placeholder 2"/>
          <p:cNvSpPr txBox="1">
            <a:spLocks/>
          </p:cNvSpPr>
          <p:nvPr/>
        </p:nvSpPr>
        <p:spPr>
          <a:xfrm>
            <a:off x="1355417" y="228598"/>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6900" b="1" dirty="0">
                <a:solidFill>
                  <a:schemeClr val="bg1"/>
                </a:solidFill>
              </a:rPr>
              <a:t>Utopian vision</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7452530" cy="709865"/>
          </a:xfrm>
        </p:spPr>
        <p:txBody>
          <a:bodyPr/>
          <a:lstStyle/>
          <a:p>
            <a:r>
              <a:rPr lang="en-US" dirty="0"/>
              <a:t>Idealized vision of future</a:t>
            </a:r>
          </a:p>
        </p:txBody>
      </p:sp>
      <p:pic>
        <p:nvPicPr>
          <p:cNvPr id="4" name="Content Placeholder 3"/>
          <p:cNvPicPr>
            <a:picLocks noGrp="1" noChangeAspect="1"/>
          </p:cNvPicPr>
          <p:nvPr>
            <p:ph idx="1"/>
          </p:nvPr>
        </p:nvPicPr>
        <p:blipFill>
          <a:blip r:embed="rId2"/>
          <a:stretch>
            <a:fillRect/>
          </a:stretch>
        </p:blipFill>
        <p:spPr>
          <a:xfrm>
            <a:off x="-497541" y="0"/>
            <a:ext cx="10529048" cy="7019365"/>
          </a:xfrm>
          <a:prstGeom prst="rect">
            <a:avLst/>
          </a:prstGeom>
        </p:spPr>
      </p:pic>
      <p:sp>
        <p:nvSpPr>
          <p:cNvPr id="7" name="Content Placeholder 2"/>
          <p:cNvSpPr txBox="1">
            <a:spLocks/>
          </p:cNvSpPr>
          <p:nvPr/>
        </p:nvSpPr>
        <p:spPr>
          <a:xfrm>
            <a:off x="1143000" y="5097003"/>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accent1"/>
                </a:solidFill>
              </a:rPr>
              <a:t>Idealized view</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53687" y="2261345"/>
            <a:ext cx="6265582" cy="709865"/>
          </a:xfrm>
        </p:spPr>
        <p:txBody>
          <a:bodyPr/>
          <a:lstStyle/>
          <a:p>
            <a:r>
              <a:rPr lang="en-US" dirty="0"/>
              <a:t>MLK, 1968</a:t>
            </a:r>
            <a:br>
              <a:rPr lang="en-US" dirty="0"/>
            </a:br>
            <a:r>
              <a:rPr lang="en-US" dirty="0"/>
              <a:t>I’ve Been </a:t>
            </a:r>
            <a:br>
              <a:rPr lang="en-US" dirty="0"/>
            </a:br>
            <a:r>
              <a:rPr lang="en-US" dirty="0"/>
              <a:t>to the </a:t>
            </a:r>
            <a:br>
              <a:rPr lang="en-US" dirty="0"/>
            </a:br>
            <a:r>
              <a:rPr lang="en-US" dirty="0"/>
              <a:t>Mountaintop </a:t>
            </a:r>
          </a:p>
        </p:txBody>
      </p:sp>
      <p:pic>
        <p:nvPicPr>
          <p:cNvPr id="6" name="Content Placeholder 5" descr="MLK.jpg"/>
          <p:cNvPicPr>
            <a:picLocks noGrp="1" noChangeAspect="1"/>
          </p:cNvPicPr>
          <p:nvPr>
            <p:ph idx="1"/>
          </p:nvPr>
        </p:nvPicPr>
        <p:blipFill>
          <a:blip r:embed="rId2"/>
          <a:stretch>
            <a:fillRect/>
          </a:stretch>
        </p:blipFill>
        <p:spPr>
          <a:xfrm>
            <a:off x="464496" y="424069"/>
            <a:ext cx="4543365" cy="6144137"/>
          </a:xfr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3F9168-F819-1C43-AD23-7DE5BC852FDF}"/>
              </a:ext>
            </a:extLst>
          </p:cNvPr>
          <p:cNvPicPr>
            <a:picLocks noChangeAspect="1"/>
          </p:cNvPicPr>
          <p:nvPr/>
        </p:nvPicPr>
        <p:blipFill>
          <a:blip r:embed="rId2"/>
          <a:stretch>
            <a:fillRect/>
          </a:stretch>
        </p:blipFill>
        <p:spPr>
          <a:xfrm>
            <a:off x="-132522" y="39756"/>
            <a:ext cx="9276522" cy="6858000"/>
          </a:xfrm>
          <a:prstGeom prst="rect">
            <a:avLst/>
          </a:prstGeom>
        </p:spPr>
      </p:pic>
      <p:sp>
        <p:nvSpPr>
          <p:cNvPr id="3" name="Content Placeholder 2"/>
          <p:cNvSpPr>
            <a:spLocks noGrp="1"/>
          </p:cNvSpPr>
          <p:nvPr>
            <p:ph idx="1"/>
          </p:nvPr>
        </p:nvSpPr>
        <p:spPr>
          <a:xfrm>
            <a:off x="185531" y="157922"/>
            <a:ext cx="9326218" cy="6121221"/>
          </a:xfrm>
        </p:spPr>
        <p:txBody>
          <a:bodyPr>
            <a:noAutofit/>
          </a:bodyPr>
          <a:lstStyle/>
          <a:p>
            <a:pPr marL="0" indent="0">
              <a:buNone/>
            </a:pPr>
            <a:r>
              <a:rPr lang="en-US" sz="2500" b="1" dirty="0">
                <a:solidFill>
                  <a:schemeClr val="bg1"/>
                </a:solidFill>
              </a:rPr>
              <a:t>                 Like anybody, I would like to live a long life.</a:t>
            </a:r>
            <a:br>
              <a:rPr lang="en-US" sz="2500" b="1" dirty="0">
                <a:solidFill>
                  <a:schemeClr val="bg1"/>
                </a:solidFill>
              </a:rPr>
            </a:br>
            <a:r>
              <a:rPr lang="en-US" sz="2500" b="1" dirty="0">
                <a:solidFill>
                  <a:schemeClr val="bg1"/>
                </a:solidFill>
              </a:rPr>
              <a:t>                 Longevity has its place. But I'm not concerned</a:t>
            </a:r>
            <a:br>
              <a:rPr lang="en-US" sz="2500" b="1" dirty="0">
                <a:solidFill>
                  <a:schemeClr val="bg1"/>
                </a:solidFill>
              </a:rPr>
            </a:br>
            <a:r>
              <a:rPr lang="en-US" sz="2500" b="1" dirty="0">
                <a:solidFill>
                  <a:schemeClr val="bg1"/>
                </a:solidFill>
              </a:rPr>
              <a:t>                  about that now. I just want to do God's will. </a:t>
            </a:r>
            <a:br>
              <a:rPr lang="en-US" sz="2500" b="1" dirty="0">
                <a:solidFill>
                  <a:schemeClr val="bg1"/>
                </a:solidFill>
              </a:rPr>
            </a:br>
            <a:r>
              <a:rPr lang="en-US" sz="2500" b="1" dirty="0">
                <a:solidFill>
                  <a:schemeClr val="bg1"/>
                </a:solidFill>
              </a:rPr>
              <a:t>                   And He's allowed me to go up to the </a:t>
            </a:r>
            <a:br>
              <a:rPr lang="en-US" sz="2500" b="1" dirty="0">
                <a:solidFill>
                  <a:schemeClr val="bg1"/>
                </a:solidFill>
              </a:rPr>
            </a:br>
            <a:r>
              <a:rPr lang="en-US" sz="2500" b="1" dirty="0">
                <a:solidFill>
                  <a:schemeClr val="bg1"/>
                </a:solidFill>
              </a:rPr>
              <a:t>                         mountain. And I've looked over. And I’ve</a:t>
            </a:r>
            <a:br>
              <a:rPr lang="en-US" sz="2500" b="1" dirty="0">
                <a:solidFill>
                  <a:schemeClr val="bg1"/>
                </a:solidFill>
              </a:rPr>
            </a:br>
            <a:r>
              <a:rPr lang="en-US" sz="2500" b="1" dirty="0">
                <a:solidFill>
                  <a:schemeClr val="bg1"/>
                </a:solidFill>
              </a:rPr>
              <a:t>                             seen the Promised Land. </a:t>
            </a:r>
            <a:br>
              <a:rPr lang="en-US" sz="2500" b="1" dirty="0">
                <a:solidFill>
                  <a:schemeClr val="bg1"/>
                </a:solidFill>
              </a:rPr>
            </a:br>
            <a:br>
              <a:rPr lang="en-US" sz="2500" b="1" dirty="0">
                <a:solidFill>
                  <a:schemeClr val="bg1"/>
                </a:solidFill>
              </a:rPr>
            </a:br>
            <a:br>
              <a:rPr lang="en-US" sz="2500" b="1" dirty="0">
                <a:solidFill>
                  <a:schemeClr val="bg1"/>
                </a:solidFill>
              </a:rPr>
            </a:br>
            <a:br>
              <a:rPr lang="en-US" sz="2500" b="1" dirty="0">
                <a:solidFill>
                  <a:schemeClr val="bg1"/>
                </a:solidFill>
              </a:rPr>
            </a:br>
            <a:r>
              <a:rPr lang="en-US" sz="2500" b="1" dirty="0">
                <a:solidFill>
                  <a:schemeClr val="bg1"/>
                </a:solidFill>
              </a:rPr>
              <a:t>I may not get </a:t>
            </a:r>
            <a:br>
              <a:rPr lang="en-US" sz="2500" b="1" dirty="0">
                <a:solidFill>
                  <a:schemeClr val="bg1"/>
                </a:solidFill>
              </a:rPr>
            </a:br>
            <a:r>
              <a:rPr lang="en-US" sz="2500" b="1" dirty="0">
                <a:solidFill>
                  <a:schemeClr val="bg1"/>
                </a:solidFill>
              </a:rPr>
              <a:t>there with you. </a:t>
            </a:r>
            <a:br>
              <a:rPr lang="en-US" sz="2500" b="1" dirty="0">
                <a:solidFill>
                  <a:schemeClr val="bg1"/>
                </a:solidFill>
              </a:rPr>
            </a:br>
            <a:r>
              <a:rPr lang="en-US" sz="2500" b="1" dirty="0">
                <a:solidFill>
                  <a:schemeClr val="bg1"/>
                </a:solidFill>
              </a:rPr>
              <a:t>But I want you to </a:t>
            </a:r>
            <a:br>
              <a:rPr lang="en-US" sz="2500" b="1" dirty="0">
                <a:solidFill>
                  <a:schemeClr val="bg1"/>
                </a:solidFill>
              </a:rPr>
            </a:br>
            <a:r>
              <a:rPr lang="en-US" sz="2500" b="1" dirty="0">
                <a:solidFill>
                  <a:schemeClr val="bg1"/>
                </a:solidFill>
              </a:rPr>
              <a:t>know tonight, that we, </a:t>
            </a:r>
            <a:br>
              <a:rPr lang="en-US" sz="2500" b="1" dirty="0">
                <a:solidFill>
                  <a:schemeClr val="bg1"/>
                </a:solidFill>
              </a:rPr>
            </a:br>
            <a:r>
              <a:rPr lang="en-US" sz="2500" b="1" dirty="0">
                <a:solidFill>
                  <a:schemeClr val="bg1"/>
                </a:solidFill>
              </a:rPr>
              <a:t>as a people, will get </a:t>
            </a:r>
            <a:br>
              <a:rPr lang="en-US" sz="2500" b="1" dirty="0">
                <a:solidFill>
                  <a:schemeClr val="bg1"/>
                </a:solidFill>
              </a:rPr>
            </a:br>
            <a:r>
              <a:rPr lang="en-US" sz="2500" b="1" dirty="0">
                <a:solidFill>
                  <a:schemeClr val="bg1"/>
                </a:solidFill>
              </a:rPr>
              <a:t>to the promised land!</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Types of Conclusions</a:t>
            </a:r>
          </a:p>
        </p:txBody>
      </p:sp>
      <p:sp>
        <p:nvSpPr>
          <p:cNvPr id="3" name="Content Placeholder 2"/>
          <p:cNvSpPr>
            <a:spLocks noGrp="1"/>
          </p:cNvSpPr>
          <p:nvPr>
            <p:ph idx="1"/>
          </p:nvPr>
        </p:nvSpPr>
        <p:spPr>
          <a:xfrm>
            <a:off x="1044436" y="1984248"/>
            <a:ext cx="7467600" cy="4873752"/>
          </a:xfrm>
        </p:spPr>
        <p:txBody>
          <a:bodyPr>
            <a:noAutofit/>
          </a:bodyPr>
          <a:lstStyle/>
          <a:p>
            <a:pPr marL="0" indent="0">
              <a:buNone/>
            </a:pPr>
            <a:r>
              <a:rPr lang="en-US" b="1" dirty="0">
                <a:solidFill>
                  <a:schemeClr val="accent1"/>
                </a:solidFill>
              </a:rPr>
              <a:t>Summarizing</a:t>
            </a:r>
          </a:p>
          <a:p>
            <a:pPr marL="0" indent="0">
              <a:buNone/>
            </a:pPr>
            <a:r>
              <a:rPr lang="en-US" b="1" dirty="0"/>
              <a:t>Narration</a:t>
            </a:r>
          </a:p>
          <a:p>
            <a:pPr marL="0" indent="0">
              <a:buNone/>
            </a:pPr>
            <a:r>
              <a:rPr lang="en-US" b="1" dirty="0">
                <a:solidFill>
                  <a:schemeClr val="accent1"/>
                </a:solidFill>
              </a:rPr>
              <a:t>Quotation</a:t>
            </a:r>
          </a:p>
          <a:p>
            <a:pPr marL="0" indent="0">
              <a:buNone/>
            </a:pPr>
            <a:r>
              <a:rPr lang="en-US" b="1" dirty="0"/>
              <a:t>Rhetorical Question</a:t>
            </a:r>
          </a:p>
          <a:p>
            <a:pPr marL="0" indent="0">
              <a:buNone/>
            </a:pPr>
            <a:r>
              <a:rPr lang="en-US" b="1" dirty="0">
                <a:solidFill>
                  <a:schemeClr val="accent1"/>
                </a:solidFill>
              </a:rPr>
              <a:t>Personal Reference</a:t>
            </a:r>
          </a:p>
          <a:p>
            <a:pPr marL="0" indent="0">
              <a:buNone/>
            </a:pPr>
            <a:r>
              <a:rPr lang="en-US" b="1" dirty="0"/>
              <a:t>Warning</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Types of Conclusions</a:t>
            </a:r>
          </a:p>
        </p:txBody>
      </p:sp>
      <p:sp>
        <p:nvSpPr>
          <p:cNvPr id="3" name="Content Placeholder 2"/>
          <p:cNvSpPr>
            <a:spLocks noGrp="1"/>
          </p:cNvSpPr>
          <p:nvPr>
            <p:ph idx="1"/>
          </p:nvPr>
        </p:nvSpPr>
        <p:spPr>
          <a:xfrm>
            <a:off x="1209536" y="1450306"/>
            <a:ext cx="7467600" cy="4873752"/>
          </a:xfrm>
        </p:spPr>
        <p:txBody>
          <a:bodyPr>
            <a:noAutofit/>
          </a:bodyPr>
          <a:lstStyle/>
          <a:p>
            <a:pPr marL="0" indent="0">
              <a:buNone/>
            </a:pPr>
            <a:endParaRPr lang="en-US" sz="2600" b="1" dirty="0"/>
          </a:p>
          <a:p>
            <a:pPr marL="0" indent="0">
              <a:buNone/>
            </a:pPr>
            <a:r>
              <a:rPr lang="en-US" b="1" dirty="0">
                <a:solidFill>
                  <a:schemeClr val="accent1"/>
                </a:solidFill>
              </a:rPr>
              <a:t>Warning</a:t>
            </a:r>
          </a:p>
          <a:p>
            <a:pPr marL="0" indent="0">
              <a:buNone/>
            </a:pPr>
            <a:r>
              <a:rPr lang="en-US" b="1" dirty="0">
                <a:solidFill>
                  <a:schemeClr val="tx1"/>
                </a:solidFill>
              </a:rPr>
              <a:t>Remedy</a:t>
            </a:r>
          </a:p>
          <a:p>
            <a:pPr marL="0" indent="0">
              <a:buNone/>
            </a:pPr>
            <a:r>
              <a:rPr lang="en-US" b="1" dirty="0">
                <a:solidFill>
                  <a:schemeClr val="accent1"/>
                </a:solidFill>
              </a:rPr>
              <a:t>The Challenge</a:t>
            </a:r>
            <a:endParaRPr lang="en-US" b="1" dirty="0">
              <a:solidFill>
                <a:schemeClr val="tx1"/>
              </a:solidFill>
            </a:endParaRPr>
          </a:p>
          <a:p>
            <a:pPr marL="0" indent="0">
              <a:buNone/>
            </a:pPr>
            <a:r>
              <a:rPr lang="en-US" b="1" dirty="0">
                <a:solidFill>
                  <a:schemeClr val="tx1"/>
                </a:solidFill>
              </a:rPr>
              <a:t>Call to Action</a:t>
            </a:r>
          </a:p>
          <a:p>
            <a:pPr marL="0" indent="0">
              <a:buNone/>
            </a:pPr>
            <a:r>
              <a:rPr lang="en-US" b="1" dirty="0">
                <a:solidFill>
                  <a:schemeClr val="accent1"/>
                </a:solidFill>
              </a:rPr>
              <a:t>The Inspiration</a:t>
            </a:r>
            <a:endParaRPr lang="en-US" b="1" dirty="0">
              <a:solidFill>
                <a:schemeClr val="tx1"/>
              </a:solidFill>
            </a:endParaRPr>
          </a:p>
          <a:p>
            <a:pPr marL="0" indent="0">
              <a:buNone/>
            </a:pPr>
            <a:r>
              <a:rPr lang="en-US" b="1" dirty="0">
                <a:solidFill>
                  <a:schemeClr val="tx1"/>
                </a:solidFill>
              </a:rPr>
              <a:t>Utopian Vision</a:t>
            </a:r>
          </a:p>
        </p:txBody>
      </p:sp>
    </p:spTree>
    <p:extLst>
      <p:ext uri="{BB962C8B-B14F-4D97-AF65-F5344CB8AC3E}">
        <p14:creationId xmlns:p14="http://schemas.microsoft.com/office/powerpoint/2010/main" val="21077953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Good-bye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296631" cy="7185093"/>
          </a:xfrm>
        </p:spPr>
      </p:pic>
      <p:sp>
        <p:nvSpPr>
          <p:cNvPr id="4" name="Content Placeholder 2"/>
          <p:cNvSpPr txBox="1">
            <a:spLocks/>
          </p:cNvSpPr>
          <p:nvPr/>
        </p:nvSpPr>
        <p:spPr>
          <a:xfrm>
            <a:off x="3489621" y="323297"/>
            <a:ext cx="8001000" cy="1313666"/>
          </a:xfrm>
          <a:prstGeom prst="rect">
            <a:avLst/>
          </a:prstGeom>
        </p:spPr>
        <p:txBody>
          <a:bodyPr vert="horz" lIns="91440" tIns="45720" rIns="91440" bIns="45720" rtlCol="0">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4000" b="0" i="0" kern="1200">
                <a:solidFill>
                  <a:schemeClr val="tx1">
                    <a:lumMod val="75000"/>
                    <a:lumOff val="25000"/>
                  </a:schemeClr>
                </a:solidFill>
                <a:latin typeface="+mn-lt"/>
                <a:ea typeface="+mn-ea"/>
                <a:cs typeface="+mn-cs"/>
              </a:defRPr>
            </a:lvl1pPr>
            <a:lvl2pPr marL="402336" indent="0" algn="l" defTabSz="457200" rtl="0" eaLnBrk="1" latinLnBrk="0" hangingPunct="1">
              <a:spcBef>
                <a:spcPts val="1000"/>
              </a:spcBef>
              <a:spcAft>
                <a:spcPts val="0"/>
              </a:spcAft>
              <a:buClr>
                <a:schemeClr val="accent1"/>
              </a:buClr>
              <a:buSzPct val="80000"/>
              <a:buFont typeface="Wingdings 3" charset="2"/>
              <a:buNone/>
              <a:defRPr sz="1600" b="0" i="0" kern="1200">
                <a:solidFill>
                  <a:schemeClr val="tx1">
                    <a:lumMod val="75000"/>
                    <a:lumOff val="25000"/>
                  </a:schemeClr>
                </a:solidFill>
                <a:latin typeface="+mn-lt"/>
                <a:ea typeface="+mn-ea"/>
                <a:cs typeface="+mn-cs"/>
              </a:defRPr>
            </a:lvl2pPr>
            <a:lvl3pPr marL="731520" indent="0" algn="l" defTabSz="457200" rtl="0" eaLnBrk="1" latinLnBrk="0" hangingPunct="1">
              <a:spcBef>
                <a:spcPts val="1000"/>
              </a:spcBef>
              <a:spcAft>
                <a:spcPts val="0"/>
              </a:spcAft>
              <a:buClr>
                <a:schemeClr val="accent1"/>
              </a:buClr>
              <a:buSzPct val="80000"/>
              <a:buFont typeface="Wingdings 3" charset="2"/>
              <a:buNone/>
              <a:defRPr sz="1400" b="0" i="0" kern="1200">
                <a:solidFill>
                  <a:schemeClr val="tx1">
                    <a:lumMod val="75000"/>
                    <a:lumOff val="25000"/>
                  </a:schemeClr>
                </a:solidFill>
                <a:latin typeface="+mn-lt"/>
                <a:ea typeface="+mn-ea"/>
                <a:cs typeface="+mn-cs"/>
              </a:defRPr>
            </a:lvl3pPr>
            <a:lvl4pPr marL="100584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4pPr>
            <a:lvl5pPr marL="1280160" indent="0" algn="l" defTabSz="457200" rtl="0" eaLnBrk="1" latinLnBrk="0" hangingPunct="1">
              <a:spcBef>
                <a:spcPts val="1000"/>
              </a:spcBef>
              <a:spcAft>
                <a:spcPts val="0"/>
              </a:spcAft>
              <a:buClr>
                <a:schemeClr val="accent1"/>
              </a:buClr>
              <a:buSzPct val="80000"/>
              <a:buFont typeface="Wingdings 3" charset="2"/>
              <a:buNone/>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7000" b="1" dirty="0">
                <a:solidFill>
                  <a:schemeClr val="bg1"/>
                </a:solidFill>
              </a:rPr>
              <a:t>the end</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2501</TotalTime>
  <Words>2220</Words>
  <Application>Microsoft Macintosh PowerPoint</Application>
  <PresentationFormat>On-screen Show (4:3)</PresentationFormat>
  <Paragraphs>267</Paragraphs>
  <Slides>113</Slides>
  <Notes>32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113</vt:i4>
      </vt:variant>
    </vt:vector>
  </HeadingPairs>
  <TitlesOfParts>
    <vt:vector size="118" baseType="lpstr">
      <vt:lpstr>Arial</vt:lpstr>
      <vt:lpstr>Calibri</vt:lpstr>
      <vt:lpstr>Century Gothic</vt:lpstr>
      <vt:lpstr>Wingdings 3</vt:lpstr>
      <vt:lpstr>Ion Boardroom</vt:lpstr>
      <vt:lpstr>Speech Elements</vt:lpstr>
      <vt:lpstr>Speech Elements </vt:lpstr>
      <vt:lpstr>PowerPoint Presentation</vt:lpstr>
      <vt:lpstr>What is the Purpose?</vt:lpstr>
      <vt:lpstr>Attention-Getter</vt:lpstr>
      <vt:lpstr>Types of Introductions</vt:lpstr>
      <vt:lpstr>Identifying with Audience</vt:lpstr>
      <vt:lpstr>Identifying with Audience</vt:lpstr>
      <vt:lpstr>Identifying with Audience</vt:lpstr>
      <vt:lpstr>Bill Gates, 2007 Harvard Commencement</vt:lpstr>
      <vt:lpstr>PowerPoint Presentation</vt:lpstr>
      <vt:lpstr>ID with Occasion</vt:lpstr>
      <vt:lpstr>Creates theme</vt:lpstr>
      <vt:lpstr>Russell Crowe —death of Steve Irwin, 2006</vt:lpstr>
      <vt:lpstr>PowerPoint Presentation</vt:lpstr>
      <vt:lpstr>Stating the Purpose</vt:lpstr>
      <vt:lpstr>Strong Emphasis</vt:lpstr>
      <vt:lpstr>Get audience on your side</vt:lpstr>
      <vt:lpstr>Robert Kennedy,  MLK Assassination, 1968</vt:lpstr>
      <vt:lpstr>PowerPoint Presentation</vt:lpstr>
      <vt:lpstr>Stating Importance of Topic</vt:lpstr>
      <vt:lpstr>Serious—Awaken realization</vt:lpstr>
      <vt:lpstr>Dwight  Eisenhower,  Atoms for  Peace, 1953</vt:lpstr>
      <vt:lpstr>PowerPoint Presentation</vt:lpstr>
      <vt:lpstr>Startling Statistic</vt:lpstr>
      <vt:lpstr>Gets attention</vt:lpstr>
      <vt:lpstr>Don’t overuse</vt:lpstr>
      <vt:lpstr>PowerPoint Presentation</vt:lpstr>
      <vt:lpstr>PowerPoint Presentation</vt:lpstr>
      <vt:lpstr>Narration</vt:lpstr>
      <vt:lpstr>People love stories</vt:lpstr>
      <vt:lpstr>Nelson Mandela Prepared to Die, 1964</vt:lpstr>
      <vt:lpstr>PowerPoint Presentation</vt:lpstr>
      <vt:lpstr>Analogy</vt:lpstr>
      <vt:lpstr>Relate to audience</vt:lpstr>
      <vt:lpstr>MLK, I Have a Dream, 1963</vt:lpstr>
      <vt:lpstr>PowerPoint Presentation</vt:lpstr>
      <vt:lpstr>Create a vivid setting</vt:lpstr>
      <vt:lpstr>Evokes a feeling</vt:lpstr>
      <vt:lpstr>PowerPoint Presentation</vt:lpstr>
      <vt:lpstr>Rhetorical Question</vt:lpstr>
      <vt:lpstr>Gets audience thinking</vt:lpstr>
      <vt:lpstr>Elie Wiesel,  Perils of Indifference, 1999</vt:lpstr>
      <vt:lpstr>PowerPoint Presentation</vt:lpstr>
      <vt:lpstr>Quotation</vt:lpstr>
      <vt:lpstr>Credibility, Insight</vt:lpstr>
      <vt:lpstr>PowerPoint Presentation</vt:lpstr>
      <vt:lpstr>Humor</vt:lpstr>
      <vt:lpstr>Relaxes audience</vt:lpstr>
      <vt:lpstr>Ronald Reagan, 1983 Evangelical Convention</vt:lpstr>
      <vt:lpstr>Humor/Ronald Reagan, Evangelical convention, 3-8-83</vt:lpstr>
      <vt:lpstr>PowerPoint Presentation</vt:lpstr>
      <vt:lpstr>PowerPoint Presentation</vt:lpstr>
      <vt:lpstr>Types of Intros…</vt:lpstr>
      <vt:lpstr>Types of Intros…</vt:lpstr>
      <vt:lpstr>Conclusions (wrap it up)</vt:lpstr>
      <vt:lpstr>What is the purpose?</vt:lpstr>
      <vt:lpstr>Signals end</vt:lpstr>
      <vt:lpstr>Makes final appeal</vt:lpstr>
      <vt:lpstr>Types of Conclusions</vt:lpstr>
      <vt:lpstr>Summarizing</vt:lpstr>
      <vt:lpstr>Clarifies, Organizes</vt:lpstr>
      <vt:lpstr>Randy Pausch, The Last Lecture, 2007</vt:lpstr>
      <vt:lpstr>PowerPoint Presentation</vt:lpstr>
      <vt:lpstr>Narration</vt:lpstr>
      <vt:lpstr>Ronald Reagan, Brandenburg Gate, 1987</vt:lpstr>
      <vt:lpstr>PowerPoint Presentation</vt:lpstr>
      <vt:lpstr>PowerPoint Presentation</vt:lpstr>
      <vt:lpstr>Rhetorical Question</vt:lpstr>
      <vt:lpstr>JFK, Inaugural Address, 1961</vt:lpstr>
      <vt:lpstr>PowerPoint Presentation</vt:lpstr>
      <vt:lpstr>PowerPoint Presentation</vt:lpstr>
      <vt:lpstr>Quotation</vt:lpstr>
      <vt:lpstr>Ralph Nagin,  Chocolate City Speech, 2006</vt:lpstr>
      <vt:lpstr>PowerPoint Presentation</vt:lpstr>
      <vt:lpstr>PowerPoint Presentation</vt:lpstr>
      <vt:lpstr>Personal Reference</vt:lpstr>
      <vt:lpstr>Human touch, credibility</vt:lpstr>
      <vt:lpstr>PowerPoint Presentation</vt:lpstr>
      <vt:lpstr>PowerPoint Presentation</vt:lpstr>
      <vt:lpstr>PowerPoint Presentation</vt:lpstr>
      <vt:lpstr>Humor</vt:lpstr>
      <vt:lpstr>Barbara Bush,  Wellesley, 1990</vt:lpstr>
      <vt:lpstr>PowerPoint Presentation</vt:lpstr>
      <vt:lpstr>Warning</vt:lpstr>
      <vt:lpstr>Serious, potential dangers</vt:lpstr>
      <vt:lpstr>Malcolm X,  Ballot or Bullet,               1964</vt:lpstr>
      <vt:lpstr>PowerPoint Presentation</vt:lpstr>
      <vt:lpstr>Remedy</vt:lpstr>
      <vt:lpstr>Solution, fix it</vt:lpstr>
      <vt:lpstr>Abraham Lincoln,  Second Inaugual Address, 1865</vt:lpstr>
      <vt:lpstr>PowerPoint Presentation</vt:lpstr>
      <vt:lpstr>The Challenge</vt:lpstr>
      <vt:lpstr>Think about it, consider it</vt:lpstr>
      <vt:lpstr>PowerPoint Presentation</vt:lpstr>
      <vt:lpstr>PowerPoint Presentation</vt:lpstr>
      <vt:lpstr>Call to Action</vt:lpstr>
      <vt:lpstr>PowerPoint Presentation</vt:lpstr>
      <vt:lpstr>Sen. Diane Feinstein, 2006 Global Warming, Time to Act</vt:lpstr>
      <vt:lpstr>PowerPoint Presentation</vt:lpstr>
      <vt:lpstr>The Inspiration</vt:lpstr>
      <vt:lpstr>Move, stir audience</vt:lpstr>
      <vt:lpstr>Elizabeth Glaser Dem. Convention,  1992</vt:lpstr>
      <vt:lpstr>PowerPoint Presentation</vt:lpstr>
      <vt:lpstr>PowerPoint Presentation</vt:lpstr>
      <vt:lpstr>PowerPoint Presentation</vt:lpstr>
      <vt:lpstr>Utopian Vision</vt:lpstr>
      <vt:lpstr>Idealized vision of future</vt:lpstr>
      <vt:lpstr>MLK, 1968 I’ve Been  to the  Mountaintop </vt:lpstr>
      <vt:lpstr>PowerPoint Presentation</vt:lpstr>
      <vt:lpstr>Types of Conclusions</vt:lpstr>
      <vt:lpstr>Types of Conclusions</vt:lpstr>
      <vt:lpstr>Good-bye</vt:lpstr>
    </vt:vector>
  </TitlesOfParts>
  <Company>Robert Morris University</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Elements</dc:title>
  <dc:creator>Talerico</dc:creator>
  <cp:lastModifiedBy>James Talerico</cp:lastModifiedBy>
  <cp:revision>106</cp:revision>
  <dcterms:created xsi:type="dcterms:W3CDTF">2012-05-23T17:35:57Z</dcterms:created>
  <dcterms:modified xsi:type="dcterms:W3CDTF">2018-06-11T15:37:32Z</dcterms:modified>
</cp:coreProperties>
</file>